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72" r:id="rId3"/>
    <p:sldId id="275" r:id="rId4"/>
    <p:sldId id="258" r:id="rId5"/>
    <p:sldId id="274" r:id="rId6"/>
    <p:sldId id="276" r:id="rId7"/>
    <p:sldId id="277" r:id="rId8"/>
    <p:sldId id="278" r:id="rId9"/>
    <p:sldId id="279" r:id="rId10"/>
    <p:sldId id="281" r:id="rId11"/>
    <p:sldId id="280" r:id="rId12"/>
    <p:sldId id="282" r:id="rId13"/>
    <p:sldId id="283" r:id="rId14"/>
    <p:sldId id="284" r:id="rId15"/>
    <p:sldId id="285" r:id="rId16"/>
    <p:sldId id="286" r:id="rId17"/>
    <p:sldId id="261" r:id="rId18"/>
    <p:sldId id="262" r:id="rId19"/>
    <p:sldId id="263" r:id="rId20"/>
    <p:sldId id="289" r:id="rId21"/>
    <p:sldId id="290" r:id="rId22"/>
    <p:sldId id="291" r:id="rId23"/>
    <p:sldId id="288" r:id="rId24"/>
    <p:sldId id="292" r:id="rId25"/>
    <p:sldId id="293" r:id="rId26"/>
    <p:sldId id="294" r:id="rId27"/>
    <p:sldId id="295" r:id="rId28"/>
    <p:sldId id="296" r:id="rId29"/>
    <p:sldId id="297" r:id="rId30"/>
    <p:sldId id="299" r:id="rId31"/>
    <p:sldId id="298" r:id="rId32"/>
    <p:sldId id="300" r:id="rId33"/>
    <p:sldId id="301" r:id="rId34"/>
    <p:sldId id="302" r:id="rId35"/>
    <p:sldId id="304" r:id="rId36"/>
    <p:sldId id="303"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4DB4-0464-6145-B163-0F9F44BCA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84DA5C31-8222-AA40-83F7-FE2503AF62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ADB2E764-5909-DE4C-BEFF-46DABC594AEA}"/>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95650DFE-6AA0-6545-A965-EB23457490CB}"/>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5B48BE51-1DDE-6F4E-816B-9441C29ECD45}"/>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157595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14DC-AA60-AB4C-AF85-CED100E29F42}"/>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BAE347B5-FC9C-1344-9813-965AD55F50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4653CCBD-CCC9-FE45-91AB-F0E5953894D3}"/>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9C9113DE-1325-8442-A8EE-E97054B10C4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CBE7945-9219-6A42-AA5B-CCAAB19D8932}"/>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873118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D72BE-C747-4F4D-B880-C1E73CC236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6676E0F5-75C9-5640-97B4-22EEEF5BA2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FFA22C02-3898-794F-9851-671735B93598}"/>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779E0424-B5AE-8148-87A0-DE071E6D25F3}"/>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6FECBDE9-2899-1A46-AAD9-C2E54820854F}"/>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35467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084D-47F8-EA43-9B17-2340628307EE}"/>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DF2A57C7-93C8-0241-9F6E-55011C7036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B98B6722-23D7-2D4D-AA73-A04CC0D48506}"/>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A4B41FFD-FD22-DB45-96C9-049E850DFC04}"/>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4266456B-F032-D24A-973B-299D5A1749E2}"/>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52689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DFD0-BC0F-984F-8924-20E93E7F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8CAE5A4D-7E82-B348-9446-E7AC5B813E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B4C1FF-6AE7-1541-97D0-5C0330BA5A45}"/>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009E7A60-DA67-A143-B242-1C676E2FC301}"/>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7670904-2E4E-EF4B-99AF-1E37C5242D84}"/>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4234240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B6C0-673B-AF48-A424-686A6CCCFF6C}"/>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CD09983F-87D7-BA44-9B45-2C24D814B7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3202E364-320E-8341-9DD4-D288BE7CA5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5E1A7133-5778-0E40-AA5B-D5490D8FAF8E}"/>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6" name="Footer Placeholder 5">
            <a:extLst>
              <a:ext uri="{FF2B5EF4-FFF2-40B4-BE49-F238E27FC236}">
                <a16:creationId xmlns:a16="http://schemas.microsoft.com/office/drawing/2014/main" id="{2C1C8156-88FF-7C40-B6E6-24EF4329CFD5}"/>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379BA15D-408C-7B4D-8371-40E0F63F41A0}"/>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48934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4593-7DC5-334B-A76F-8FCAE23BEEA7}"/>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47668477-8F85-254E-B37F-9405F74BFA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579B64-40E6-0C4E-8F35-F5BBF8FE79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EEF6B57A-FEAE-064E-B6BC-5C473EB4C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0DDC2F-C6C5-EB4F-BE41-4ADE106AE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778F0EE2-FBE6-3F4A-BC59-0B7335692CB0}"/>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8" name="Footer Placeholder 7">
            <a:extLst>
              <a:ext uri="{FF2B5EF4-FFF2-40B4-BE49-F238E27FC236}">
                <a16:creationId xmlns:a16="http://schemas.microsoft.com/office/drawing/2014/main" id="{01A8EABA-1100-F342-B39E-DB11F8D71DB6}"/>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7297298F-A439-6D4E-948E-101ACD565DB9}"/>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186998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1035-380F-E744-A1C5-99A89A740F8E}"/>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3AD98CB6-FD69-6B43-8B89-D061ECE00AF8}"/>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4" name="Footer Placeholder 3">
            <a:extLst>
              <a:ext uri="{FF2B5EF4-FFF2-40B4-BE49-F238E27FC236}">
                <a16:creationId xmlns:a16="http://schemas.microsoft.com/office/drawing/2014/main" id="{809BCC70-3CEF-1945-A18C-350AC9AF458C}"/>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310ECBFE-0256-EB47-A0AD-7D6DE6DEFFDC}"/>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30137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A1EE46-C724-6D4E-B07F-8D4929AA427C}"/>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3" name="Footer Placeholder 2">
            <a:extLst>
              <a:ext uri="{FF2B5EF4-FFF2-40B4-BE49-F238E27FC236}">
                <a16:creationId xmlns:a16="http://schemas.microsoft.com/office/drawing/2014/main" id="{6DDA02F0-FBBB-1B49-B904-C22BE1373E65}"/>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47ACC988-7019-0747-B762-A1BA10DC4115}"/>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381950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36F0-DF00-DB4B-B4D2-572B96963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84546713-FF02-A648-B9A3-F292BF72C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061584C9-5F44-1B4F-9966-4253AEE44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64F45-C5E0-6947-8565-92AD43D90A73}"/>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6" name="Footer Placeholder 5">
            <a:extLst>
              <a:ext uri="{FF2B5EF4-FFF2-40B4-BE49-F238E27FC236}">
                <a16:creationId xmlns:a16="http://schemas.microsoft.com/office/drawing/2014/main" id="{7E95661A-53A2-6B4D-ADDB-3AEA8AB2F18B}"/>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7A045A5E-59F6-CD45-9AA3-B0A8F56CBFC0}"/>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639020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1D95-0472-B64E-8686-D275A150B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C8357F5B-E43C-B94A-93A2-C52169B2F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9A045924-599F-9B43-B674-8991C9B93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E4692-CD97-304E-98AE-D30D40849FA6}"/>
              </a:ext>
            </a:extLst>
          </p:cNvPr>
          <p:cNvSpPr>
            <a:spLocks noGrp="1"/>
          </p:cNvSpPr>
          <p:nvPr>
            <p:ph type="dt" sz="half" idx="10"/>
          </p:nvPr>
        </p:nvSpPr>
        <p:spPr/>
        <p:txBody>
          <a:bodyPr/>
          <a:lstStyle/>
          <a:p>
            <a:fld id="{E1C9ADE4-2555-434C-A645-1992D31B6D9E}" type="datetimeFigureOut">
              <a:rPr lang="en-TR" smtClean="0"/>
              <a:t>26.12.2021</a:t>
            </a:fld>
            <a:endParaRPr lang="en-TR"/>
          </a:p>
        </p:txBody>
      </p:sp>
      <p:sp>
        <p:nvSpPr>
          <p:cNvPr id="6" name="Footer Placeholder 5">
            <a:extLst>
              <a:ext uri="{FF2B5EF4-FFF2-40B4-BE49-F238E27FC236}">
                <a16:creationId xmlns:a16="http://schemas.microsoft.com/office/drawing/2014/main" id="{819B4AF2-53E9-4A49-9E3E-4DF19B184F38}"/>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6682B14A-38A7-5149-9226-7FF2B34C8476}"/>
              </a:ext>
            </a:extLst>
          </p:cNvPr>
          <p:cNvSpPr>
            <a:spLocks noGrp="1"/>
          </p:cNvSpPr>
          <p:nvPr>
            <p:ph type="sldNum" sz="quarter" idx="12"/>
          </p:nvPr>
        </p:nvSpPr>
        <p:spPr/>
        <p:txBody>
          <a:bodyPr/>
          <a:lstStyle/>
          <a:p>
            <a:fld id="{D8438F5B-F761-0640-AA53-44848A5B0DD6}" type="slidenum">
              <a:rPr lang="en-TR" smtClean="0"/>
              <a:t>‹#›</a:t>
            </a:fld>
            <a:endParaRPr lang="en-TR"/>
          </a:p>
        </p:txBody>
      </p:sp>
    </p:spTree>
    <p:extLst>
      <p:ext uri="{BB962C8B-B14F-4D97-AF65-F5344CB8AC3E}">
        <p14:creationId xmlns:p14="http://schemas.microsoft.com/office/powerpoint/2010/main" val="211647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CE82F-5557-2745-ADF7-7434DCF9A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5E897B90-999C-2949-880C-FD0B29E10F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4B681159-07AA-604E-8762-429C26CE01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ADE4-2555-434C-A645-1992D31B6D9E}" type="datetimeFigureOut">
              <a:rPr lang="en-TR" smtClean="0"/>
              <a:t>26.12.2021</a:t>
            </a:fld>
            <a:endParaRPr lang="en-TR"/>
          </a:p>
        </p:txBody>
      </p:sp>
      <p:sp>
        <p:nvSpPr>
          <p:cNvPr id="5" name="Footer Placeholder 4">
            <a:extLst>
              <a:ext uri="{FF2B5EF4-FFF2-40B4-BE49-F238E27FC236}">
                <a16:creationId xmlns:a16="http://schemas.microsoft.com/office/drawing/2014/main" id="{FC891C8A-3EB9-9446-AF32-19038373B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655B5D21-30C7-A445-9752-4513F2153B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38F5B-F761-0640-AA53-44848A5B0DD6}" type="slidenum">
              <a:rPr lang="en-TR" smtClean="0"/>
              <a:t>‹#›</a:t>
            </a:fld>
            <a:endParaRPr lang="en-TR"/>
          </a:p>
        </p:txBody>
      </p:sp>
    </p:spTree>
    <p:extLst>
      <p:ext uri="{BB962C8B-B14F-4D97-AF65-F5344CB8AC3E}">
        <p14:creationId xmlns:p14="http://schemas.microsoft.com/office/powerpoint/2010/main" val="4169403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cs.umd.edu/class/fall2017/cmsc451-0101/Lects/lect20-np-3sat.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FFBF-03E6-2D48-8276-ACAB3BF05048}"/>
              </a:ext>
            </a:extLst>
          </p:cNvPr>
          <p:cNvSpPr>
            <a:spLocks noGrp="1"/>
          </p:cNvSpPr>
          <p:nvPr>
            <p:ph type="ctrTitle"/>
          </p:nvPr>
        </p:nvSpPr>
        <p:spPr/>
        <p:txBody>
          <a:bodyPr>
            <a:normAutofit/>
          </a:bodyPr>
          <a:lstStyle/>
          <a:p>
            <a:r>
              <a:rPr lang="en-TR" dirty="0"/>
              <a:t>CS301 Project – Group 19</a:t>
            </a:r>
            <a:br>
              <a:rPr lang="en-TR" dirty="0"/>
            </a:br>
            <a:r>
              <a:rPr lang="en-TR" dirty="0"/>
              <a:t>Maximal Independent Set</a:t>
            </a:r>
          </a:p>
        </p:txBody>
      </p:sp>
      <p:sp>
        <p:nvSpPr>
          <p:cNvPr id="3" name="Subtitle 2">
            <a:extLst>
              <a:ext uri="{FF2B5EF4-FFF2-40B4-BE49-F238E27FC236}">
                <a16:creationId xmlns:a16="http://schemas.microsoft.com/office/drawing/2014/main" id="{995FE5F8-EFB5-5D43-AF57-5B93142D407F}"/>
              </a:ext>
            </a:extLst>
          </p:cNvPr>
          <p:cNvSpPr>
            <a:spLocks noGrp="1"/>
          </p:cNvSpPr>
          <p:nvPr>
            <p:ph type="subTitle" idx="1"/>
          </p:nvPr>
        </p:nvSpPr>
        <p:spPr>
          <a:xfrm>
            <a:off x="1524000" y="3602037"/>
            <a:ext cx="9144000" cy="2798763"/>
          </a:xfrm>
        </p:spPr>
        <p:txBody>
          <a:bodyPr>
            <a:normAutofit fontScale="92500" lnSpcReduction="10000"/>
          </a:bodyPr>
          <a:lstStyle/>
          <a:p>
            <a:r>
              <a:rPr lang="en-TR" dirty="0"/>
              <a:t>Group Members:</a:t>
            </a:r>
          </a:p>
          <a:p>
            <a:r>
              <a:rPr lang="en-TR" dirty="0"/>
              <a:t>Emre Koçer 26709</a:t>
            </a:r>
          </a:p>
          <a:p>
            <a:r>
              <a:rPr lang="en-US" dirty="0" err="1"/>
              <a:t>Ege</a:t>
            </a:r>
            <a:r>
              <a:rPr lang="en-US" dirty="0"/>
              <a:t> </a:t>
            </a:r>
            <a:r>
              <a:rPr lang="en-US" dirty="0" err="1"/>
              <a:t>Erdoğan</a:t>
            </a:r>
            <a:r>
              <a:rPr lang="en-US" dirty="0"/>
              <a:t> 25331</a:t>
            </a:r>
            <a:endParaRPr lang="en-US" b="0" dirty="0">
              <a:effectLst/>
            </a:endParaRPr>
          </a:p>
          <a:p>
            <a:r>
              <a:rPr lang="en-US" dirty="0" err="1"/>
              <a:t>Hüseyin</a:t>
            </a:r>
            <a:r>
              <a:rPr lang="en-US" dirty="0"/>
              <a:t> Kaya 26460</a:t>
            </a:r>
            <a:endParaRPr lang="en-US" b="0" dirty="0">
              <a:effectLst/>
            </a:endParaRPr>
          </a:p>
          <a:p>
            <a:r>
              <a:rPr lang="en-US" dirty="0" err="1"/>
              <a:t>Jankat</a:t>
            </a:r>
            <a:r>
              <a:rPr lang="en-US" dirty="0"/>
              <a:t> </a:t>
            </a:r>
            <a:r>
              <a:rPr lang="en-US" dirty="0" err="1"/>
              <a:t>Yaşar</a:t>
            </a:r>
            <a:r>
              <a:rPr lang="en-US" dirty="0"/>
              <a:t> 26635</a:t>
            </a:r>
            <a:endParaRPr lang="en-US" b="0" dirty="0">
              <a:effectLst/>
            </a:endParaRPr>
          </a:p>
          <a:p>
            <a:br>
              <a:rPr lang="en-US" dirty="0"/>
            </a:br>
            <a:endParaRPr lang="en-TR" dirty="0"/>
          </a:p>
        </p:txBody>
      </p:sp>
    </p:spTree>
    <p:extLst>
      <p:ext uri="{BB962C8B-B14F-4D97-AF65-F5344CB8AC3E}">
        <p14:creationId xmlns:p14="http://schemas.microsoft.com/office/powerpoint/2010/main" val="388325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A41906-877C-6442-A283-44F13EA67647}"/>
              </a:ext>
            </a:extLst>
          </p:cNvPr>
          <p:cNvSpPr txBox="1">
            <a:spLocks/>
          </p:cNvSpPr>
          <p:nvPr/>
        </p:nvSpPr>
        <p:spPr>
          <a:xfrm>
            <a:off x="446903" y="24946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TR" b="1" dirty="0"/>
              <a:t>2. Algorithm Decription</a:t>
            </a:r>
          </a:p>
        </p:txBody>
      </p:sp>
    </p:spTree>
    <p:extLst>
      <p:ext uri="{BB962C8B-B14F-4D97-AF65-F5344CB8AC3E}">
        <p14:creationId xmlns:p14="http://schemas.microsoft.com/office/powerpoint/2010/main" val="403566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1208F-DEAB-1648-962F-E87B75EEFF56}"/>
              </a:ext>
            </a:extLst>
          </p:cNvPr>
          <p:cNvSpPr>
            <a:spLocks noGrp="1"/>
          </p:cNvSpPr>
          <p:nvPr>
            <p:ph type="title"/>
          </p:nvPr>
        </p:nvSpPr>
        <p:spPr/>
        <p:txBody>
          <a:bodyPr/>
          <a:lstStyle/>
          <a:p>
            <a:r>
              <a:rPr lang="en-TR" b="1" dirty="0"/>
              <a:t>Brute Force Algorithm</a:t>
            </a:r>
          </a:p>
        </p:txBody>
      </p:sp>
      <p:sp>
        <p:nvSpPr>
          <p:cNvPr id="3" name="Content Placeholder 2">
            <a:extLst>
              <a:ext uri="{FF2B5EF4-FFF2-40B4-BE49-F238E27FC236}">
                <a16:creationId xmlns:a16="http://schemas.microsoft.com/office/drawing/2014/main" id="{30189DA3-BB24-8749-8136-37233960429A}"/>
              </a:ext>
            </a:extLst>
          </p:cNvPr>
          <p:cNvSpPr>
            <a:spLocks noGrp="1"/>
          </p:cNvSpPr>
          <p:nvPr>
            <p:ph idx="1"/>
          </p:nvPr>
        </p:nvSpPr>
        <p:spPr>
          <a:xfrm>
            <a:off x="838200" y="1825624"/>
            <a:ext cx="10515600" cy="4667251"/>
          </a:xfrm>
        </p:spPr>
        <p:txBody>
          <a:bodyPr>
            <a:normAutofit fontScale="92500" lnSpcReduction="20000"/>
          </a:bodyPr>
          <a:lstStyle/>
          <a:p>
            <a:r>
              <a:rPr lang="en-TR" dirty="0"/>
              <a:t>The algorithm is exponential time brute force where each vertex is visited with two different possibilities, vertex can be included in the maximum independent set or not. </a:t>
            </a:r>
          </a:p>
          <a:p>
            <a:r>
              <a:rPr lang="en-TR" dirty="0"/>
              <a:t>Each time, the algorithm picks a vertex from the graph and excludes this vertex from the graph. </a:t>
            </a:r>
          </a:p>
          <a:p>
            <a:r>
              <a:rPr lang="en-TR" dirty="0"/>
              <a:t>Then, the algorithm recursively checks the remaining graph to find the maximum independent set. </a:t>
            </a:r>
          </a:p>
          <a:p>
            <a:r>
              <a:rPr lang="en-TR" dirty="0"/>
              <a:t>Algorithm also includes this selected vertex in the maximum independent set and removes its neighbors from the graph. </a:t>
            </a:r>
          </a:p>
          <a:p>
            <a:r>
              <a:rPr lang="en-TR" dirty="0"/>
              <a:t>Then, it tries to maximum independent set with the remaining graph. </a:t>
            </a:r>
          </a:p>
          <a:p>
            <a:r>
              <a:rPr lang="en-TR" dirty="0"/>
              <a:t>Since all vertices are checked and the algorithm runs recursively. </a:t>
            </a:r>
          </a:p>
          <a:p>
            <a:r>
              <a:rPr lang="en-TR" dirty="0"/>
              <a:t>The time complexity is exponential with 2</a:t>
            </a:r>
            <a:r>
              <a:rPr lang="en-TR" baseline="30000" dirty="0"/>
              <a:t>n</a:t>
            </a:r>
            <a:r>
              <a:rPr lang="en-TR" dirty="0"/>
              <a:t> which results with an inefficient algorithm in terms of run time.</a:t>
            </a:r>
          </a:p>
          <a:p>
            <a:endParaRPr lang="en-TR" dirty="0"/>
          </a:p>
        </p:txBody>
      </p:sp>
    </p:spTree>
    <p:extLst>
      <p:ext uri="{BB962C8B-B14F-4D97-AF65-F5344CB8AC3E}">
        <p14:creationId xmlns:p14="http://schemas.microsoft.com/office/powerpoint/2010/main" val="59150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4820-1685-234B-A1F5-329A49D7D851}"/>
              </a:ext>
            </a:extLst>
          </p:cNvPr>
          <p:cNvSpPr>
            <a:spLocks noGrp="1"/>
          </p:cNvSpPr>
          <p:nvPr>
            <p:ph type="title"/>
          </p:nvPr>
        </p:nvSpPr>
        <p:spPr/>
        <p:txBody>
          <a:bodyPr/>
          <a:lstStyle/>
          <a:p>
            <a:r>
              <a:rPr lang="en-TR" b="1" dirty="0"/>
              <a:t>Pseudocode of Brute Force Algorithm</a:t>
            </a:r>
          </a:p>
        </p:txBody>
      </p:sp>
      <p:sp>
        <p:nvSpPr>
          <p:cNvPr id="3" name="Content Placeholder 2">
            <a:extLst>
              <a:ext uri="{FF2B5EF4-FFF2-40B4-BE49-F238E27FC236}">
                <a16:creationId xmlns:a16="http://schemas.microsoft.com/office/drawing/2014/main" id="{C4AEB452-25F3-594A-A2C6-63E8E04A1A55}"/>
              </a:ext>
            </a:extLst>
          </p:cNvPr>
          <p:cNvSpPr>
            <a:spLocks noGrp="1"/>
          </p:cNvSpPr>
          <p:nvPr>
            <p:ph idx="1"/>
          </p:nvPr>
        </p:nvSpPr>
        <p:spPr/>
        <p:txBody>
          <a:bodyPr>
            <a:normAutofit lnSpcReduction="10000"/>
          </a:bodyPr>
          <a:lstStyle/>
          <a:p>
            <a:r>
              <a:rPr lang="en-TR" b="1" dirty="0"/>
              <a:t>Step 1: </a:t>
            </a:r>
            <a:r>
              <a:rPr lang="en-TR" dirty="0"/>
              <a:t>Select a vertex from our graph.</a:t>
            </a:r>
          </a:p>
          <a:p>
            <a:r>
              <a:rPr lang="en-TR" b="1" dirty="0"/>
              <a:t>Step 2:</a:t>
            </a:r>
            <a:r>
              <a:rPr lang="en-TR" dirty="0"/>
              <a:t> Exclude this selected vertex from the maximum independent set by deleting the vertex from the graph and recursively call the function. Obtain set 1.</a:t>
            </a:r>
          </a:p>
          <a:p>
            <a:r>
              <a:rPr lang="en-TR" b="1" dirty="0"/>
              <a:t>Step 3:</a:t>
            </a:r>
            <a:r>
              <a:rPr lang="en-TR" dirty="0"/>
              <a:t> Include this selected vertex in the maximum independent set by deleting the vertex and its neighbors from the graph and recursively call the function. At the end, add the selected graph to the result. Obtain set 2.</a:t>
            </a:r>
          </a:p>
          <a:p>
            <a:r>
              <a:rPr lang="en-TR" b="1" dirty="0"/>
              <a:t>Step 4:</a:t>
            </a:r>
            <a:r>
              <a:rPr lang="en-TR" dirty="0"/>
              <a:t> Check which set is larger set 1 or set 2.</a:t>
            </a:r>
          </a:p>
          <a:p>
            <a:r>
              <a:rPr lang="en-TR" b="1" dirty="0"/>
              <a:t>Step 5:</a:t>
            </a:r>
            <a:r>
              <a:rPr lang="en-TR" dirty="0"/>
              <a:t> Return the larger set which is the maximum independent set</a:t>
            </a:r>
            <a:r>
              <a:rPr lang="en-TR" b="1" dirty="0"/>
              <a:t>.</a:t>
            </a:r>
            <a:r>
              <a:rPr lang="en-TR" dirty="0">
                <a:effectLst/>
              </a:rPr>
              <a:t> </a:t>
            </a:r>
            <a:endParaRPr lang="en-TR" dirty="0"/>
          </a:p>
        </p:txBody>
      </p:sp>
    </p:spTree>
    <p:extLst>
      <p:ext uri="{BB962C8B-B14F-4D97-AF65-F5344CB8AC3E}">
        <p14:creationId xmlns:p14="http://schemas.microsoft.com/office/powerpoint/2010/main" val="211643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502F-8B46-5A47-A2C9-2421997940C3}"/>
              </a:ext>
            </a:extLst>
          </p:cNvPr>
          <p:cNvSpPr>
            <a:spLocks noGrp="1"/>
          </p:cNvSpPr>
          <p:nvPr>
            <p:ph type="title"/>
          </p:nvPr>
        </p:nvSpPr>
        <p:spPr/>
        <p:txBody>
          <a:bodyPr/>
          <a:lstStyle/>
          <a:p>
            <a:r>
              <a:rPr lang="en-TR" b="1" dirty="0"/>
              <a:t>Implementation of Brute Force [5]</a:t>
            </a:r>
            <a:r>
              <a:rPr lang="en-TR" dirty="0">
                <a:effectLst/>
              </a:rPr>
              <a:t> </a:t>
            </a:r>
            <a:endParaRPr lang="en-TR" dirty="0"/>
          </a:p>
        </p:txBody>
      </p:sp>
      <p:pic>
        <p:nvPicPr>
          <p:cNvPr id="5" name="Content Placeholder 4" descr="Graphical user interface&#10;&#10;Description automatically generated with low confidence">
            <a:extLst>
              <a:ext uri="{FF2B5EF4-FFF2-40B4-BE49-F238E27FC236}">
                <a16:creationId xmlns:a16="http://schemas.microsoft.com/office/drawing/2014/main" id="{51462BBF-D0AF-0B45-9249-58C570320C1F}"/>
              </a:ext>
            </a:extLst>
          </p:cNvPr>
          <p:cNvPicPr>
            <a:picLocks noGrp="1" noChangeAspect="1"/>
          </p:cNvPicPr>
          <p:nvPr>
            <p:ph idx="1"/>
          </p:nvPr>
        </p:nvPicPr>
        <p:blipFill>
          <a:blip r:embed="rId2"/>
          <a:stretch>
            <a:fillRect/>
          </a:stretch>
        </p:blipFill>
        <p:spPr>
          <a:xfrm>
            <a:off x="2014704" y="1690688"/>
            <a:ext cx="6762981" cy="4667250"/>
          </a:xfrm>
        </p:spPr>
      </p:pic>
    </p:spTree>
    <p:extLst>
      <p:ext uri="{BB962C8B-B14F-4D97-AF65-F5344CB8AC3E}">
        <p14:creationId xmlns:p14="http://schemas.microsoft.com/office/powerpoint/2010/main" val="329112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3DBE-638E-9649-BC13-C7B02C03DF4F}"/>
              </a:ext>
            </a:extLst>
          </p:cNvPr>
          <p:cNvSpPr>
            <a:spLocks noGrp="1"/>
          </p:cNvSpPr>
          <p:nvPr>
            <p:ph type="title"/>
          </p:nvPr>
        </p:nvSpPr>
        <p:spPr/>
        <p:txBody>
          <a:bodyPr/>
          <a:lstStyle/>
          <a:p>
            <a:r>
              <a:rPr lang="en-TR" b="1" dirty="0"/>
              <a:t>Heuristic Algorithm</a:t>
            </a:r>
          </a:p>
        </p:txBody>
      </p:sp>
      <p:sp>
        <p:nvSpPr>
          <p:cNvPr id="3" name="Content Placeholder 2">
            <a:extLst>
              <a:ext uri="{FF2B5EF4-FFF2-40B4-BE49-F238E27FC236}">
                <a16:creationId xmlns:a16="http://schemas.microsoft.com/office/drawing/2014/main" id="{04DB6CE5-2C36-2B45-A632-2B57F6EA387C}"/>
              </a:ext>
            </a:extLst>
          </p:cNvPr>
          <p:cNvSpPr>
            <a:spLocks noGrp="1"/>
          </p:cNvSpPr>
          <p:nvPr>
            <p:ph idx="1"/>
          </p:nvPr>
        </p:nvSpPr>
        <p:spPr/>
        <p:txBody>
          <a:bodyPr>
            <a:normAutofit fontScale="92500" lnSpcReduction="10000"/>
          </a:bodyPr>
          <a:lstStyle/>
          <a:p>
            <a:r>
              <a:rPr lang="en-TR" dirty="0"/>
              <a:t>The algorithm is a greedy algorithm where we need to find the vertex which has the smallest number of edges connected to it in polynomial time. </a:t>
            </a:r>
          </a:p>
          <a:p>
            <a:r>
              <a:rPr lang="en-TR" dirty="0"/>
              <a:t>Every vertex has three characteristics which are "Node id", "Connected vertices ([] as default)" and "Independency (0 as default)". </a:t>
            </a:r>
          </a:p>
          <a:p>
            <a:r>
              <a:rPr lang="en-TR" dirty="0"/>
              <a:t>For every iteration, we mark the node we are working as "Independent (1)" if the "Independency" of a vertex is not set. </a:t>
            </a:r>
          </a:p>
          <a:p>
            <a:r>
              <a:rPr lang="en-TR" dirty="0"/>
              <a:t>Then, we mark as "Not Independent (-1) "for every neighbor of that vertex and call a recursive algorithm for the neighbors of "Not Independent" marked vertices by beginning with the vertex which has the smallest number of neighbors.</a:t>
            </a:r>
          </a:p>
          <a:p>
            <a:endParaRPr lang="en-TR" dirty="0"/>
          </a:p>
        </p:txBody>
      </p:sp>
    </p:spTree>
    <p:extLst>
      <p:ext uri="{BB962C8B-B14F-4D97-AF65-F5344CB8AC3E}">
        <p14:creationId xmlns:p14="http://schemas.microsoft.com/office/powerpoint/2010/main" val="19822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D8A0E-696D-A341-8A06-2D8DFABDE2D2}"/>
              </a:ext>
            </a:extLst>
          </p:cNvPr>
          <p:cNvSpPr>
            <a:spLocks noGrp="1"/>
          </p:cNvSpPr>
          <p:nvPr>
            <p:ph type="title"/>
          </p:nvPr>
        </p:nvSpPr>
        <p:spPr/>
        <p:txBody>
          <a:bodyPr/>
          <a:lstStyle/>
          <a:p>
            <a:r>
              <a:rPr lang="en-TR" b="1" dirty="0"/>
              <a:t>Pseudocode of Approximate Algorithm</a:t>
            </a:r>
            <a:endParaRPr lang="en-TR" dirty="0"/>
          </a:p>
        </p:txBody>
      </p:sp>
      <p:sp>
        <p:nvSpPr>
          <p:cNvPr id="3" name="Content Placeholder 2">
            <a:extLst>
              <a:ext uri="{FF2B5EF4-FFF2-40B4-BE49-F238E27FC236}">
                <a16:creationId xmlns:a16="http://schemas.microsoft.com/office/drawing/2014/main" id="{A908800C-7181-7343-84C0-4A146E86B441}"/>
              </a:ext>
            </a:extLst>
          </p:cNvPr>
          <p:cNvSpPr>
            <a:spLocks noGrp="1"/>
          </p:cNvSpPr>
          <p:nvPr>
            <p:ph idx="1"/>
          </p:nvPr>
        </p:nvSpPr>
        <p:spPr/>
        <p:txBody>
          <a:bodyPr>
            <a:normAutofit fontScale="85000" lnSpcReduction="20000"/>
          </a:bodyPr>
          <a:lstStyle/>
          <a:p>
            <a:r>
              <a:rPr lang="en-TR" b="1" dirty="0"/>
              <a:t>Step 1:</a:t>
            </a:r>
            <a:r>
              <a:rPr lang="en-TR" dirty="0"/>
              <a:t> Sorting the neighbours of vertices with respect to their number of neighbours.</a:t>
            </a:r>
          </a:p>
          <a:p>
            <a:r>
              <a:rPr lang="en-TR" b="1" dirty="0"/>
              <a:t>Step 2:</a:t>
            </a:r>
            <a:r>
              <a:rPr lang="en-TR" dirty="0"/>
              <a:t> Creating an empty array called max_independent</a:t>
            </a:r>
          </a:p>
          <a:p>
            <a:r>
              <a:rPr lang="en-TR" b="1" dirty="0"/>
              <a:t>Step 3:</a:t>
            </a:r>
            <a:r>
              <a:rPr lang="en-TR" dirty="0"/>
              <a:t> Choose the vertex with the minimum number of neighbours and call it "min_id"</a:t>
            </a:r>
          </a:p>
          <a:p>
            <a:r>
              <a:rPr lang="en-TR" b="1" dirty="0"/>
              <a:t>Step 4: </a:t>
            </a:r>
            <a:r>
              <a:rPr lang="en-TR" dirty="0"/>
              <a:t>If any of the neighbours of "min_id" did not get marked as independent, the chosen vertex is marked as independent, else marked as not independent.</a:t>
            </a:r>
          </a:p>
          <a:p>
            <a:r>
              <a:rPr lang="en-TR" b="1" dirty="0"/>
              <a:t>Step 5: </a:t>
            </a:r>
            <a:r>
              <a:rPr lang="en-TR" dirty="0"/>
              <a:t>If the chosen vertex was marked as "Independent" its neighbours get marked as "Not Independent". </a:t>
            </a:r>
          </a:p>
          <a:p>
            <a:r>
              <a:rPr lang="en-TR" b="1" dirty="0"/>
              <a:t>Step 6: </a:t>
            </a:r>
            <a:r>
              <a:rPr lang="en-TR" dirty="0"/>
              <a:t>Chosen vertex’s neighbour’s neighbours are evaluated and the one with the minimum number of neighbours gets chosen.</a:t>
            </a:r>
          </a:p>
          <a:p>
            <a:r>
              <a:rPr lang="en-TR" b="1" dirty="0"/>
              <a:t>Step 7: </a:t>
            </a:r>
            <a:r>
              <a:rPr lang="en-TR" dirty="0"/>
              <a:t>The new chosen vertex gets recursively called in the function.</a:t>
            </a:r>
          </a:p>
          <a:p>
            <a:r>
              <a:rPr lang="en-TR" dirty="0"/>
              <a:t>​​</a:t>
            </a:r>
            <a:r>
              <a:rPr lang="en-TR" b="1" dirty="0"/>
              <a:t>Step 8: </a:t>
            </a:r>
            <a:r>
              <a:rPr lang="en-TR" dirty="0"/>
              <a:t>Find the Independent nodes in the graph. </a:t>
            </a:r>
          </a:p>
        </p:txBody>
      </p:sp>
    </p:spTree>
    <p:extLst>
      <p:ext uri="{BB962C8B-B14F-4D97-AF65-F5344CB8AC3E}">
        <p14:creationId xmlns:p14="http://schemas.microsoft.com/office/powerpoint/2010/main" val="14666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A007-8C43-5949-8306-234D31931F94}"/>
              </a:ext>
            </a:extLst>
          </p:cNvPr>
          <p:cNvSpPr>
            <a:spLocks noGrp="1"/>
          </p:cNvSpPr>
          <p:nvPr>
            <p:ph type="title"/>
          </p:nvPr>
        </p:nvSpPr>
        <p:spPr>
          <a:xfrm>
            <a:off x="838200" y="2453417"/>
            <a:ext cx="10515600" cy="1325563"/>
          </a:xfrm>
        </p:spPr>
        <p:txBody>
          <a:bodyPr/>
          <a:lstStyle/>
          <a:p>
            <a:pPr algn="ctr"/>
            <a:r>
              <a:rPr lang="en-TR" b="1" dirty="0"/>
              <a:t>Detailed Implemented Algorithms</a:t>
            </a:r>
          </a:p>
        </p:txBody>
      </p:sp>
    </p:spTree>
    <p:extLst>
      <p:ext uri="{BB962C8B-B14F-4D97-AF65-F5344CB8AC3E}">
        <p14:creationId xmlns:p14="http://schemas.microsoft.com/office/powerpoint/2010/main" val="290535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F50A-02BA-E341-8DBD-36B7C4B1512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Find_min_element Algorithm</a:t>
            </a:r>
          </a:p>
        </p:txBody>
      </p:sp>
      <p:pic>
        <p:nvPicPr>
          <p:cNvPr id="4" name="Picture 3" descr="Graphical user interface&#10;&#10;Description automatically generated with medium confidence">
            <a:extLst>
              <a:ext uri="{FF2B5EF4-FFF2-40B4-BE49-F238E27FC236}">
                <a16:creationId xmlns:a16="http://schemas.microsoft.com/office/drawing/2014/main" id="{033A9847-601E-FD42-95E0-A6F37280CD86}"/>
              </a:ext>
            </a:extLst>
          </p:cNvPr>
          <p:cNvPicPr>
            <a:picLocks noChangeAspect="1"/>
          </p:cNvPicPr>
          <p:nvPr/>
        </p:nvPicPr>
        <p:blipFill>
          <a:blip r:embed="rId2"/>
          <a:stretch>
            <a:fillRect/>
          </a:stretch>
        </p:blipFill>
        <p:spPr>
          <a:xfrm>
            <a:off x="676275" y="2586287"/>
            <a:ext cx="11077573" cy="1852050"/>
          </a:xfrm>
          <a:prstGeom prst="rect">
            <a:avLst/>
          </a:prstGeom>
        </p:spPr>
      </p:pic>
    </p:spTree>
    <p:extLst>
      <p:ext uri="{BB962C8B-B14F-4D97-AF65-F5344CB8AC3E}">
        <p14:creationId xmlns:p14="http://schemas.microsoft.com/office/powerpoint/2010/main" val="94462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662B-36FC-8E4C-A804-A1845B535175}"/>
              </a:ext>
            </a:extLst>
          </p:cNvPr>
          <p:cNvSpPr>
            <a:spLocks noGrp="1"/>
          </p:cNvSpPr>
          <p:nvPr>
            <p:ph type="title"/>
          </p:nvPr>
        </p:nvSpPr>
        <p:spPr/>
        <p:txBody>
          <a:bodyPr>
            <a:normAutofit/>
          </a:bodyPr>
          <a:lstStyle/>
          <a:p>
            <a:r>
              <a:rPr lang="en-US" dirty="0" err="1"/>
              <a:t>Next_vertice_sort</a:t>
            </a:r>
            <a:r>
              <a:rPr lang="en-US" dirty="0"/>
              <a:t> Algorithm</a:t>
            </a:r>
            <a:endParaRPr lang="en-TR" dirty="0"/>
          </a:p>
        </p:txBody>
      </p:sp>
      <p:pic>
        <p:nvPicPr>
          <p:cNvPr id="4" name="Picture 3" descr="Graphical user interface, text, application&#10;&#10;Description automatically generated">
            <a:extLst>
              <a:ext uri="{FF2B5EF4-FFF2-40B4-BE49-F238E27FC236}">
                <a16:creationId xmlns:a16="http://schemas.microsoft.com/office/drawing/2014/main" id="{4B280788-A052-1149-B79C-AEDB78C90E2E}"/>
              </a:ext>
            </a:extLst>
          </p:cNvPr>
          <p:cNvPicPr>
            <a:picLocks noChangeAspect="1"/>
          </p:cNvPicPr>
          <p:nvPr/>
        </p:nvPicPr>
        <p:blipFill>
          <a:blip r:embed="rId2"/>
          <a:stretch>
            <a:fillRect/>
          </a:stretch>
        </p:blipFill>
        <p:spPr>
          <a:xfrm>
            <a:off x="502011" y="1847850"/>
            <a:ext cx="11187978" cy="3795712"/>
          </a:xfrm>
          <a:prstGeom prst="rect">
            <a:avLst/>
          </a:prstGeom>
        </p:spPr>
      </p:pic>
    </p:spTree>
    <p:extLst>
      <p:ext uri="{BB962C8B-B14F-4D97-AF65-F5344CB8AC3E}">
        <p14:creationId xmlns:p14="http://schemas.microsoft.com/office/powerpoint/2010/main" val="76170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CB3F-C931-FF4F-9952-04BB94B637AC}"/>
              </a:ext>
            </a:extLst>
          </p:cNvPr>
          <p:cNvSpPr>
            <a:spLocks noGrp="1"/>
          </p:cNvSpPr>
          <p:nvPr>
            <p:ph type="title"/>
          </p:nvPr>
        </p:nvSpPr>
        <p:spPr/>
        <p:txBody>
          <a:bodyPr>
            <a:normAutofit/>
          </a:bodyPr>
          <a:lstStyle/>
          <a:p>
            <a:r>
              <a:rPr lang="en-US" dirty="0" err="1"/>
              <a:t>Find_max_independent</a:t>
            </a:r>
            <a:r>
              <a:rPr lang="en-US" dirty="0"/>
              <a:t> and </a:t>
            </a:r>
            <a:r>
              <a:rPr lang="en-US" dirty="0" err="1"/>
              <a:t>max_cardinality</a:t>
            </a:r>
            <a:r>
              <a:rPr lang="en-US" dirty="0"/>
              <a:t> Algorithms</a:t>
            </a:r>
            <a:endParaRPr lang="en-TR" dirty="0"/>
          </a:p>
        </p:txBody>
      </p:sp>
      <p:pic>
        <p:nvPicPr>
          <p:cNvPr id="4" name="Picture 3" descr="Graphical user interface, text, application, email&#10;&#10;Description automatically generated">
            <a:extLst>
              <a:ext uri="{FF2B5EF4-FFF2-40B4-BE49-F238E27FC236}">
                <a16:creationId xmlns:a16="http://schemas.microsoft.com/office/drawing/2014/main" id="{84F6AC68-4393-D44A-8068-3D74EC3A1D04}"/>
              </a:ext>
            </a:extLst>
          </p:cNvPr>
          <p:cNvPicPr>
            <a:picLocks noChangeAspect="1"/>
          </p:cNvPicPr>
          <p:nvPr/>
        </p:nvPicPr>
        <p:blipFill>
          <a:blip r:embed="rId2"/>
          <a:stretch>
            <a:fillRect/>
          </a:stretch>
        </p:blipFill>
        <p:spPr>
          <a:xfrm>
            <a:off x="1596148" y="1604963"/>
            <a:ext cx="8034679" cy="4957762"/>
          </a:xfrm>
          <a:prstGeom prst="rect">
            <a:avLst/>
          </a:prstGeom>
        </p:spPr>
      </p:pic>
    </p:spTree>
    <p:extLst>
      <p:ext uri="{BB962C8B-B14F-4D97-AF65-F5344CB8AC3E}">
        <p14:creationId xmlns:p14="http://schemas.microsoft.com/office/powerpoint/2010/main" val="233043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7D4E-6CB9-3646-9F73-FB2D09C20904}"/>
              </a:ext>
            </a:extLst>
          </p:cNvPr>
          <p:cNvSpPr>
            <a:spLocks noGrp="1"/>
          </p:cNvSpPr>
          <p:nvPr>
            <p:ph type="title"/>
          </p:nvPr>
        </p:nvSpPr>
        <p:spPr/>
        <p:txBody>
          <a:bodyPr/>
          <a:lstStyle/>
          <a:p>
            <a:r>
              <a:rPr lang="en-TR" b="1" dirty="0"/>
              <a:t>Table of Contents</a:t>
            </a:r>
          </a:p>
        </p:txBody>
      </p:sp>
      <p:sp>
        <p:nvSpPr>
          <p:cNvPr id="3" name="Content Placeholder 2">
            <a:extLst>
              <a:ext uri="{FF2B5EF4-FFF2-40B4-BE49-F238E27FC236}">
                <a16:creationId xmlns:a16="http://schemas.microsoft.com/office/drawing/2014/main" id="{9A96A01E-91E3-D544-9724-38B8E2CF9B2C}"/>
              </a:ext>
            </a:extLst>
          </p:cNvPr>
          <p:cNvSpPr>
            <a:spLocks noGrp="1"/>
          </p:cNvSpPr>
          <p:nvPr>
            <p:ph idx="1"/>
          </p:nvPr>
        </p:nvSpPr>
        <p:spPr>
          <a:xfrm>
            <a:off x="838200" y="1825625"/>
            <a:ext cx="10406450" cy="4550461"/>
          </a:xfrm>
        </p:spPr>
        <p:txBody>
          <a:bodyPr>
            <a:normAutofit/>
          </a:bodyPr>
          <a:lstStyle/>
          <a:p>
            <a:r>
              <a:rPr lang="en-TR" dirty="0"/>
              <a:t>1. Problem Description</a:t>
            </a:r>
          </a:p>
          <a:p>
            <a:r>
              <a:rPr lang="en-TR" dirty="0"/>
              <a:t>2. Algorithm Description</a:t>
            </a:r>
          </a:p>
          <a:p>
            <a:r>
              <a:rPr lang="en-TR" dirty="0"/>
              <a:t>3. Algorithm Analysis</a:t>
            </a:r>
          </a:p>
          <a:p>
            <a:r>
              <a:rPr lang="en-TR" dirty="0"/>
              <a:t>4. Sample Generation / An Initial Testing of Implementation of the Algorithm</a:t>
            </a:r>
          </a:p>
          <a:p>
            <a:r>
              <a:rPr lang="en-TR" dirty="0"/>
              <a:t>5. Experimental Analysis of the Performance (Performance Testing)</a:t>
            </a:r>
          </a:p>
          <a:p>
            <a:r>
              <a:rPr lang="en-TR" dirty="0"/>
              <a:t>6. Experimental Analysis of the Correctness (Correctness Testing)</a:t>
            </a:r>
          </a:p>
          <a:p>
            <a:r>
              <a:rPr lang="en-TR" dirty="0"/>
              <a:t>7. References</a:t>
            </a:r>
          </a:p>
        </p:txBody>
      </p:sp>
    </p:spTree>
    <p:extLst>
      <p:ext uri="{BB962C8B-B14F-4D97-AF65-F5344CB8AC3E}">
        <p14:creationId xmlns:p14="http://schemas.microsoft.com/office/powerpoint/2010/main" val="1805867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85CB-01D4-2042-B940-43D41C7BAF8C}"/>
              </a:ext>
            </a:extLst>
          </p:cNvPr>
          <p:cNvSpPr>
            <a:spLocks noGrp="1"/>
          </p:cNvSpPr>
          <p:nvPr>
            <p:ph type="title"/>
          </p:nvPr>
        </p:nvSpPr>
        <p:spPr/>
        <p:txBody>
          <a:bodyPr/>
          <a:lstStyle/>
          <a:p>
            <a:r>
              <a:rPr lang="en-TR" b="1" dirty="0"/>
              <a:t>Ratio Bound</a:t>
            </a:r>
          </a:p>
        </p:txBody>
      </p:sp>
      <p:sp>
        <p:nvSpPr>
          <p:cNvPr id="3" name="Content Placeholder 2">
            <a:extLst>
              <a:ext uri="{FF2B5EF4-FFF2-40B4-BE49-F238E27FC236}">
                <a16:creationId xmlns:a16="http://schemas.microsoft.com/office/drawing/2014/main" id="{BEDED3BA-D239-FF40-B492-42FF1007AD4C}"/>
              </a:ext>
            </a:extLst>
          </p:cNvPr>
          <p:cNvSpPr>
            <a:spLocks noGrp="1"/>
          </p:cNvSpPr>
          <p:nvPr>
            <p:ph idx="1"/>
          </p:nvPr>
        </p:nvSpPr>
        <p:spPr>
          <a:xfrm>
            <a:off x="838200" y="1825625"/>
            <a:ext cx="10515600" cy="1152353"/>
          </a:xfrm>
        </p:spPr>
        <p:txBody>
          <a:bodyPr/>
          <a:lstStyle/>
          <a:p>
            <a:pPr marL="0" indent="0">
              <a:buNone/>
            </a:pPr>
            <a:r>
              <a:rPr lang="en-TR" sz="2200" dirty="0"/>
              <a:t>Our algorithm can be seen as an example of maximization problem where the size of independent set is trying to be maximized with the below ratio bound formula:</a:t>
            </a:r>
          </a:p>
          <a:p>
            <a:endParaRPr lang="en-TR" dirty="0"/>
          </a:p>
        </p:txBody>
      </p:sp>
      <p:sp>
        <p:nvSpPr>
          <p:cNvPr id="8" name="TextBox 7">
            <a:extLst>
              <a:ext uri="{FF2B5EF4-FFF2-40B4-BE49-F238E27FC236}">
                <a16:creationId xmlns:a16="http://schemas.microsoft.com/office/drawing/2014/main" id="{29718083-8C5D-E746-8015-D310307A9D4B}"/>
              </a:ext>
            </a:extLst>
          </p:cNvPr>
          <p:cNvSpPr txBox="1"/>
          <p:nvPr/>
        </p:nvSpPr>
        <p:spPr>
          <a:xfrm>
            <a:off x="838200" y="3818241"/>
            <a:ext cx="10787449" cy="1785104"/>
          </a:xfrm>
          <a:prstGeom prst="rect">
            <a:avLst/>
          </a:prstGeom>
          <a:noFill/>
        </p:spPr>
        <p:txBody>
          <a:bodyPr wrap="square" rtlCol="0">
            <a:spAutoFit/>
          </a:bodyPr>
          <a:lstStyle/>
          <a:p>
            <a:r>
              <a:rPr lang="en-TR" sz="2200" dirty="0"/>
              <a:t>Where C* corresponds to optimal solution and C corresponds to our algorithm’s solution, and ρ(n) corresponds to ratio bound with input size n.</a:t>
            </a:r>
          </a:p>
          <a:p>
            <a:r>
              <a:rPr lang="en-TR" sz="2200" dirty="0"/>
              <a:t>Let’s prove the ratio bound for our approximation algorithm with the help of Gainanov[4]:</a:t>
            </a:r>
          </a:p>
          <a:p>
            <a:r>
              <a:rPr lang="en-TR" sz="2200" b="1" dirty="0"/>
              <a:t>Important Proposition: </a:t>
            </a:r>
            <a:r>
              <a:rPr lang="en-TR" sz="2200" dirty="0"/>
              <a:t>There exists a maximal independent set S ⊆ V such that a vertex v</a:t>
            </a:r>
          </a:p>
          <a:p>
            <a:pPr algn="ctr"/>
            <a:r>
              <a:rPr lang="en-TR" sz="2200" dirty="0"/>
              <a:t>|S| ≥ max S(G) – m      (1)</a:t>
            </a:r>
          </a:p>
        </p:txBody>
      </p:sp>
      <p:pic>
        <p:nvPicPr>
          <p:cNvPr id="11" name="Resim 3">
            <a:extLst>
              <a:ext uri="{FF2B5EF4-FFF2-40B4-BE49-F238E27FC236}">
                <a16:creationId xmlns:a16="http://schemas.microsoft.com/office/drawing/2014/main" id="{350D4A09-8907-4E4D-8461-2B6A62905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922" y="2879125"/>
            <a:ext cx="2502655" cy="766119"/>
          </a:xfrm>
          <a:prstGeom prst="rect">
            <a:avLst/>
          </a:prstGeom>
        </p:spPr>
      </p:pic>
    </p:spTree>
    <p:extLst>
      <p:ext uri="{BB962C8B-B14F-4D97-AF65-F5344CB8AC3E}">
        <p14:creationId xmlns:p14="http://schemas.microsoft.com/office/powerpoint/2010/main" val="4239619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A227-C871-214A-9376-45CB91FFE444}"/>
              </a:ext>
            </a:extLst>
          </p:cNvPr>
          <p:cNvSpPr>
            <a:spLocks noGrp="1"/>
          </p:cNvSpPr>
          <p:nvPr>
            <p:ph type="title"/>
          </p:nvPr>
        </p:nvSpPr>
        <p:spPr/>
        <p:txBody>
          <a:bodyPr/>
          <a:lstStyle/>
          <a:p>
            <a:r>
              <a:rPr lang="en-TR" b="1" dirty="0"/>
              <a:t>Important Preposition Gainanov[4]</a:t>
            </a:r>
          </a:p>
        </p:txBody>
      </p:sp>
      <p:sp>
        <p:nvSpPr>
          <p:cNvPr id="3" name="Content Placeholder 2">
            <a:extLst>
              <a:ext uri="{FF2B5EF4-FFF2-40B4-BE49-F238E27FC236}">
                <a16:creationId xmlns:a16="http://schemas.microsoft.com/office/drawing/2014/main" id="{0918A047-9725-FC45-A107-8D3B774CCADB}"/>
              </a:ext>
            </a:extLst>
          </p:cNvPr>
          <p:cNvSpPr>
            <a:spLocks noGrp="1"/>
          </p:cNvSpPr>
          <p:nvPr>
            <p:ph idx="1"/>
          </p:nvPr>
        </p:nvSpPr>
        <p:spPr>
          <a:xfrm>
            <a:off x="838200" y="1825625"/>
            <a:ext cx="10515600" cy="4667250"/>
          </a:xfrm>
        </p:spPr>
        <p:txBody>
          <a:bodyPr/>
          <a:lstStyle/>
          <a:p>
            <a:pPr marL="0" indent="0">
              <a:buNone/>
            </a:pPr>
            <a:r>
              <a:rPr lang="en-TR" sz="1800" b="1" dirty="0"/>
              <a:t>Important Proposition: </a:t>
            </a:r>
            <a:r>
              <a:rPr lang="en-TR" sz="1800" dirty="0"/>
              <a:t>There exists a maximal independent set S ⊆ V such that a vertex v		</a:t>
            </a:r>
          </a:p>
          <a:p>
            <a:pPr marL="0" indent="0" algn="ctr">
              <a:buNone/>
            </a:pPr>
            <a:r>
              <a:rPr lang="en-TR" sz="1800" dirty="0"/>
              <a:t>|S| ≥ max S(G) – m      (1)</a:t>
            </a:r>
          </a:p>
          <a:p>
            <a:pPr marL="0" indent="0">
              <a:buNone/>
            </a:pPr>
            <a:r>
              <a:rPr lang="en-TR" altLang="zh-CN" sz="1800" b="1" dirty="0">
                <a:latin typeface="Times New Roman" panose="02020603050405020304" pitchFamily="18" charset="0"/>
                <a:ea typeface="Arial" panose="020B0604020202020204" pitchFamily="34" charset="0"/>
              </a:rPr>
              <a:t>Proof of the proposition: </a:t>
            </a:r>
            <a:r>
              <a:rPr lang="en-TR" altLang="zh-CN" sz="1800" dirty="0">
                <a:latin typeface="Times New Roman" panose="02020603050405020304" pitchFamily="18" charset="0"/>
                <a:ea typeface="Arial" panose="020B0604020202020204" pitchFamily="34" charset="0"/>
              </a:rPr>
              <a:t>Suppose</a:t>
            </a:r>
            <a:r>
              <a:rPr lang="en-TR" altLang="zh-CN" sz="1800" b="1" dirty="0">
                <a:latin typeface="Times New Roman" panose="02020603050405020304" pitchFamily="18" charset="0"/>
                <a:ea typeface="Arial" panose="020B0604020202020204" pitchFamily="34" charset="0"/>
              </a:rPr>
              <a:t> </a:t>
            </a:r>
            <a:r>
              <a:rPr lang="en-TR" altLang="zh-CN" sz="1800" dirty="0">
                <a:latin typeface="Times New Roman" panose="02020603050405020304" pitchFamily="18" charset="0"/>
                <a:ea typeface="Arial" panose="020B0604020202020204" pitchFamily="34" charset="0"/>
              </a:rPr>
              <a:t>there are ‘m’ number of missed edges for vertex v denotes as</a:t>
            </a:r>
          </a:p>
          <a:p>
            <a:r>
              <a:rPr lang="en-TR" sz="1800" dirty="0"/>
              <a:t>Add these missing edges to the graph G which denoted as G’ and it is obtained k-vertex which means G has more than k vertices and if we remove a smaller number of k vertices it still stays connected. </a:t>
            </a:r>
          </a:p>
          <a:p>
            <a:r>
              <a:rPr lang="en-TR" sz="1800" dirty="0"/>
              <a:t>From Gainanov’s first proposition, we know that there exists S’ ∈ S</a:t>
            </a:r>
            <a:r>
              <a:rPr lang="en-TR" sz="1800" baseline="-25000" dirty="0"/>
              <a:t>max</a:t>
            </a:r>
            <a:r>
              <a:rPr lang="en-TR" sz="1800" dirty="0"/>
              <a:t>(G’) such that v ∈ S’. </a:t>
            </a:r>
          </a:p>
          <a:p>
            <a:r>
              <a:rPr lang="en-TR" sz="1800" dirty="0"/>
              <a:t>Then, the Corollary 2 of the Gainanov can be used to obtain |S| = max S(G’) ≥ max S(G) – m. </a:t>
            </a:r>
          </a:p>
          <a:p>
            <a:r>
              <a:rPr lang="en-TR" sz="1800" dirty="0"/>
              <a:t>At the end, if the second proposition of Gainanov’s applied to this formula following result can be found to prove (1):</a:t>
            </a:r>
          </a:p>
          <a:p>
            <a:pPr marL="0" indent="0" algn="ctr">
              <a:buNone/>
            </a:pPr>
            <a:r>
              <a:rPr lang="en-TR" sz="1800" dirty="0"/>
              <a:t>|S| ≥ |S’| ≥ max S(G) – m</a:t>
            </a:r>
          </a:p>
          <a:p>
            <a:pPr marL="0" indent="0">
              <a:buNone/>
            </a:pPr>
            <a:endParaRPr kumimoji="0" lang="en-TR" altLang="zh-CN" sz="1800" b="0" i="0" u="none" strike="noStrike" cap="none" normalizeH="0" baseline="0" dirty="0">
              <a:ln>
                <a:noFill/>
              </a:ln>
              <a:solidFill>
                <a:schemeClr val="tx1"/>
              </a:solidFill>
              <a:effectLst/>
              <a:latin typeface="Arial" panose="020B0604020202020204" pitchFamily="34" charset="0"/>
            </a:endParaRPr>
          </a:p>
          <a:p>
            <a:pPr marL="0" indent="0" algn="ctr">
              <a:buNone/>
            </a:pPr>
            <a:endParaRPr lang="en-TR" dirty="0"/>
          </a:p>
        </p:txBody>
      </p:sp>
      <p:pic>
        <p:nvPicPr>
          <p:cNvPr id="3109" name="Resim 11">
            <a:extLst>
              <a:ext uri="{FF2B5EF4-FFF2-40B4-BE49-F238E27FC236}">
                <a16:creationId xmlns:a16="http://schemas.microsoft.com/office/drawing/2014/main" id="{B1BA7FAC-2BD5-1A4E-860C-F401D46562E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57200"/>
            <a:ext cx="1397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3108" name="Resim 10">
            <a:extLst>
              <a:ext uri="{FF2B5EF4-FFF2-40B4-BE49-F238E27FC236}">
                <a16:creationId xmlns:a16="http://schemas.microsoft.com/office/drawing/2014/main" id="{20EBE5A7-174A-7F44-BCFD-40D1BDEB25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647700"/>
            <a:ext cx="177800" cy="1905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8">
            <a:extLst>
              <a:ext uri="{FF2B5EF4-FFF2-40B4-BE49-F238E27FC236}">
                <a16:creationId xmlns:a16="http://schemas.microsoft.com/office/drawing/2014/main" id="{FEFE279F-EA3E-254D-9B6E-4E8AA5F1C6F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TR" altLang="zh-CN" sz="1200"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rPr>
              <a:t>Proof of the proposition: </a:t>
            </a:r>
            <a:r>
              <a:rPr kumimoji="0" lang="en-TR" altLang="zh-CN" sz="12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rPr>
              <a:t>Suppose</a:t>
            </a:r>
            <a:r>
              <a:rPr kumimoji="0" lang="en-TR" altLang="zh-CN" sz="1200" b="1" i="0" u="none" strike="noStrike" cap="none" normalizeH="0" baseline="0" dirty="0">
                <a:ln>
                  <a:noFill/>
                </a:ln>
                <a:solidFill>
                  <a:schemeClr val="tx1"/>
                </a:solidFill>
                <a:effectLst/>
                <a:latin typeface="Times New Roman" panose="02020603050405020304" pitchFamily="18" charset="0"/>
                <a:ea typeface="Arial" panose="020B0604020202020204" pitchFamily="34" charset="0"/>
              </a:rPr>
              <a:t> </a:t>
            </a:r>
            <a:r>
              <a:rPr kumimoji="0" lang="en-TR" altLang="zh-CN" sz="1200" b="0" i="0" u="none" strike="noStrike" cap="none" normalizeH="0" baseline="0" dirty="0">
                <a:ln>
                  <a:noFill/>
                </a:ln>
                <a:solidFill>
                  <a:schemeClr val="tx1"/>
                </a:solidFill>
                <a:effectLst/>
                <a:latin typeface="Times New Roman" panose="02020603050405020304" pitchFamily="18" charset="0"/>
                <a:ea typeface="Arial" panose="020B0604020202020204" pitchFamily="34" charset="0"/>
              </a:rPr>
              <a:t>there are ‘m’ number of missed edges for vertex v denotes as {</a:t>
            </a:r>
            <a:endParaRPr kumimoji="0" lang="en-TR" altLang="zh-CN" sz="1800" b="0" i="0" u="none" strike="noStrike" cap="none" normalizeH="0" baseline="0" dirty="0">
              <a:ln>
                <a:noFill/>
              </a:ln>
              <a:solidFill>
                <a:schemeClr val="tx1"/>
              </a:solidFill>
              <a:effectLst/>
              <a:latin typeface="Arial" panose="020B0604020202020204" pitchFamily="34" charset="0"/>
            </a:endParaRPr>
          </a:p>
        </p:txBody>
      </p:sp>
      <p:sp>
        <p:nvSpPr>
          <p:cNvPr id="26" name="Rectangle 39">
            <a:extLst>
              <a:ext uri="{FF2B5EF4-FFF2-40B4-BE49-F238E27FC236}">
                <a16:creationId xmlns:a16="http://schemas.microsoft.com/office/drawing/2014/main" id="{D487CB4B-5F11-4941-AC38-BA45702E50F0}"/>
              </a:ext>
            </a:extLst>
          </p:cNvPr>
          <p:cNvSpPr>
            <a:spLocks noChangeArrowheads="1"/>
          </p:cNvSpPr>
          <p:nvPr/>
        </p:nvSpPr>
        <p:spPr bwMode="auto">
          <a:xfrm>
            <a:off x="0" y="64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TR" altLang="zh-CN" sz="1200" b="0" i="0" u="none" strike="noStrike" cap="none" normalizeH="0" baseline="0">
                <a:ln>
                  <a:noFill/>
                </a:ln>
                <a:solidFill>
                  <a:schemeClr val="tx1"/>
                </a:solidFill>
                <a:effectLst/>
                <a:latin typeface="Times New Roman" panose="02020603050405020304" pitchFamily="18" charset="0"/>
                <a:ea typeface="Arial" panose="020B0604020202020204" pitchFamily="34" charset="0"/>
              </a:rPr>
              <a:t>, ..., </a:t>
            </a:r>
            <a:endParaRPr kumimoji="0" lang="en-TR"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40">
            <a:extLst>
              <a:ext uri="{FF2B5EF4-FFF2-40B4-BE49-F238E27FC236}">
                <a16:creationId xmlns:a16="http://schemas.microsoft.com/office/drawing/2014/main" id="{9F9F69A4-A39F-6347-B5FB-6EAC6BDA8C1D}"/>
              </a:ext>
            </a:extLst>
          </p:cNvPr>
          <p:cNvSpPr>
            <a:spLocks noChangeArrowheads="1"/>
          </p:cNvSpPr>
          <p:nvPr/>
        </p:nvSpPr>
        <p:spPr bwMode="auto">
          <a:xfrm>
            <a:off x="0" y="838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TR" altLang="zh-CN" sz="1200" b="0" i="0" u="none" strike="noStrike" cap="none" normalizeH="0" baseline="0">
                <a:ln>
                  <a:noFill/>
                </a:ln>
                <a:solidFill>
                  <a:schemeClr val="tx1"/>
                </a:solidFill>
                <a:effectLst/>
                <a:latin typeface="Times New Roman" panose="02020603050405020304" pitchFamily="18" charset="0"/>
                <a:ea typeface="Arial" panose="020B0604020202020204" pitchFamily="34" charset="0"/>
              </a:rPr>
              <a:t>}.</a:t>
            </a:r>
            <a:r>
              <a:rPr kumimoji="0" lang="en-TR" altLang="zh-CN" sz="1000" b="0" i="0" u="none" strike="noStrike" cap="none" normalizeH="0" baseline="0">
                <a:ln>
                  <a:noFill/>
                </a:ln>
                <a:solidFill>
                  <a:schemeClr val="tx1"/>
                </a:solidFill>
                <a:effectLst/>
              </a:rPr>
              <a:t> </a:t>
            </a:r>
            <a:endParaRPr kumimoji="0" lang="en-TR" altLang="zh-CN" sz="1800" b="0" i="0" u="none" strike="noStrike" cap="none" normalizeH="0" baseline="0">
              <a:ln>
                <a:noFill/>
              </a:ln>
              <a:solidFill>
                <a:schemeClr val="tx1"/>
              </a:solidFill>
              <a:effectLst/>
              <a:latin typeface="Arial" panose="020B0604020202020204" pitchFamily="34" charset="0"/>
            </a:endParaRPr>
          </a:p>
        </p:txBody>
      </p:sp>
      <p:pic>
        <p:nvPicPr>
          <p:cNvPr id="29" name="Picture 28" descr="A picture containing text&#10;&#10;Description automatically generated">
            <a:extLst>
              <a:ext uri="{FF2B5EF4-FFF2-40B4-BE49-F238E27FC236}">
                <a16:creationId xmlns:a16="http://schemas.microsoft.com/office/drawing/2014/main" id="{9EE09720-9053-E340-B506-D4F4DD4C4F37}"/>
              </a:ext>
            </a:extLst>
          </p:cNvPr>
          <p:cNvPicPr>
            <a:picLocks noChangeAspect="1"/>
          </p:cNvPicPr>
          <p:nvPr/>
        </p:nvPicPr>
        <p:blipFill>
          <a:blip r:embed="rId4"/>
          <a:stretch>
            <a:fillRect/>
          </a:stretch>
        </p:blipFill>
        <p:spPr>
          <a:xfrm>
            <a:off x="9842500" y="2483366"/>
            <a:ext cx="1511300" cy="482600"/>
          </a:xfrm>
          <a:prstGeom prst="rect">
            <a:avLst/>
          </a:prstGeom>
        </p:spPr>
      </p:pic>
    </p:spTree>
    <p:extLst>
      <p:ext uri="{BB962C8B-B14F-4D97-AF65-F5344CB8AC3E}">
        <p14:creationId xmlns:p14="http://schemas.microsoft.com/office/powerpoint/2010/main" val="241205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3237-BDC1-8146-B9E0-51B91C633856}"/>
              </a:ext>
            </a:extLst>
          </p:cNvPr>
          <p:cNvSpPr>
            <a:spLocks noGrp="1"/>
          </p:cNvSpPr>
          <p:nvPr>
            <p:ph type="title"/>
          </p:nvPr>
        </p:nvSpPr>
        <p:spPr/>
        <p:txBody>
          <a:bodyPr/>
          <a:lstStyle/>
          <a:p>
            <a:r>
              <a:rPr lang="en-TR" b="1" dirty="0"/>
              <a:t>Important Preposition Gainanov[4] cont’d</a:t>
            </a:r>
            <a:endParaRPr lang="en-T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3E5220-ADE2-FC42-AFCF-0F9D83114274}"/>
                  </a:ext>
                </a:extLst>
              </p:cNvPr>
              <p:cNvSpPr>
                <a:spLocks noGrp="1"/>
              </p:cNvSpPr>
              <p:nvPr>
                <p:ph idx="1"/>
              </p:nvPr>
            </p:nvSpPr>
            <p:spPr/>
            <p:txBody>
              <a:bodyPr>
                <a:normAutofit fontScale="92500" lnSpcReduction="10000"/>
              </a:bodyPr>
              <a:lstStyle/>
              <a:p>
                <a:r>
                  <a:rPr lang="en-TR" dirty="0"/>
                  <a:t>Now we can use the proposition (1), to </a:t>
                </a:r>
                <a:r>
                  <a:rPr lang="en-TR" b="1" dirty="0"/>
                  <a:t>prove the ratio bound</a:t>
                </a:r>
                <a:r>
                  <a:rPr lang="en-TR" dirty="0"/>
                  <a:t>:</a:t>
                </a:r>
              </a:p>
              <a:p>
                <a:pPr marL="0" indent="0">
                  <a:buNone/>
                </a:pPr>
                <a:r>
                  <a:rPr lang="en-TR" dirty="0"/>
                  <a:t>				Max S(G) - |S| ≤ m</a:t>
                </a:r>
              </a:p>
              <a:p>
                <a:r>
                  <a:rPr lang="en-TR" dirty="0"/>
                  <a:t>We know that max S(G) corresponds to C*, and |S| corresponds to C. Then we have,							</a:t>
                </a:r>
              </a:p>
              <a:p>
                <a:pPr marL="0" indent="0" algn="ctr">
                  <a:buNone/>
                </a:pPr>
                <a:r>
                  <a:rPr lang="en-TR" dirty="0"/>
                  <a:t>C* - C ≤ m</a:t>
                </a:r>
              </a:p>
              <a:p>
                <a:r>
                  <a:rPr lang="en-TR" dirty="0"/>
                  <a:t>Divide each term with C (if the graph is not empty to eliminate 0 division):</a:t>
                </a:r>
              </a:p>
              <a:p>
                <a:pPr marL="0" indent="0">
                  <a:buNone/>
                </a:pPr>
                <a:r>
                  <a:rPr lang="en-TR" dirty="0"/>
                  <a:t>					</a:t>
                </a:r>
                <a14:m>
                  <m:oMath xmlns:m="http://schemas.openxmlformats.org/officeDocument/2006/math">
                    <m:f>
                      <m:fPr>
                        <m:ctrlPr>
                          <a:rPr lang="en-TR" i="1"/>
                        </m:ctrlPr>
                      </m:fPr>
                      <m:num>
                        <m:sSup>
                          <m:sSupPr>
                            <m:ctrlPr>
                              <a:rPr lang="en-TR" i="1"/>
                            </m:ctrlPr>
                          </m:sSupPr>
                          <m:e>
                            <m:r>
                              <a:rPr lang="en-TR" i="1"/>
                              <m:t>𝐶</m:t>
                            </m:r>
                          </m:e>
                          <m:sup>
                            <m:r>
                              <a:rPr lang="en-TR" i="1"/>
                              <m:t>∗</m:t>
                            </m:r>
                          </m:sup>
                        </m:sSup>
                      </m:num>
                      <m:den>
                        <m:r>
                          <m:rPr>
                            <m:sty m:val="p"/>
                          </m:rPr>
                          <a:rPr lang="en-TR"/>
                          <m:t>C</m:t>
                        </m:r>
                      </m:den>
                    </m:f>
                  </m:oMath>
                </a14:m>
                <a:r>
                  <a:rPr lang="en-TR" dirty="0"/>
                  <a:t> – 1 ≤ </a:t>
                </a:r>
                <a14:m>
                  <m:oMath xmlns:m="http://schemas.openxmlformats.org/officeDocument/2006/math">
                    <m:f>
                      <m:fPr>
                        <m:ctrlPr>
                          <a:rPr lang="en-TR" i="1"/>
                        </m:ctrlPr>
                      </m:fPr>
                      <m:num>
                        <m:r>
                          <a:rPr lang="en-TR" i="1"/>
                          <m:t>𝑚</m:t>
                        </m:r>
                      </m:num>
                      <m:den>
                        <m:r>
                          <m:rPr>
                            <m:sty m:val="p"/>
                          </m:rPr>
                          <a:rPr lang="en-TR"/>
                          <m:t>C</m:t>
                        </m:r>
                      </m:den>
                    </m:f>
                  </m:oMath>
                </a14:m>
                <a:endParaRPr lang="en-TR" dirty="0"/>
              </a:p>
              <a:p>
                <a:r>
                  <a:rPr lang="en-TR" dirty="0"/>
                  <a:t>Then, define ratio bound ρ(n) as </a:t>
                </a:r>
                <a14:m>
                  <m:oMath xmlns:m="http://schemas.openxmlformats.org/officeDocument/2006/math">
                    <m:f>
                      <m:fPr>
                        <m:ctrlPr>
                          <a:rPr lang="en-TR" i="1"/>
                        </m:ctrlPr>
                      </m:fPr>
                      <m:num>
                        <m:r>
                          <a:rPr lang="en-TR" i="1"/>
                          <m:t>𝑚</m:t>
                        </m:r>
                      </m:num>
                      <m:den>
                        <m:r>
                          <m:rPr>
                            <m:sty m:val="p"/>
                          </m:rPr>
                          <a:rPr lang="en-TR"/>
                          <m:t>C</m:t>
                        </m:r>
                      </m:den>
                    </m:f>
                    <m:r>
                      <a:rPr lang="en-TR" i="1"/>
                      <m:t>+1</m:t>
                    </m:r>
                  </m:oMath>
                </a14:m>
                <a:r>
                  <a:rPr lang="en-TR" dirty="0"/>
                  <a:t> to obtain previously given ration bound formula.</a:t>
                </a:r>
              </a:p>
              <a:p>
                <a:endParaRPr lang="en-TR" dirty="0"/>
              </a:p>
            </p:txBody>
          </p:sp>
        </mc:Choice>
        <mc:Fallback>
          <p:sp>
            <p:nvSpPr>
              <p:cNvPr id="3" name="Content Placeholder 2">
                <a:extLst>
                  <a:ext uri="{FF2B5EF4-FFF2-40B4-BE49-F238E27FC236}">
                    <a16:creationId xmlns:a16="http://schemas.microsoft.com/office/drawing/2014/main" id="{DE3E5220-ADE2-FC42-AFCF-0F9D83114274}"/>
                  </a:ext>
                </a:extLst>
              </p:cNvPr>
              <p:cNvSpPr>
                <a:spLocks noGrp="1" noRot="1" noChangeAspect="1" noMove="1" noResize="1" noEditPoints="1" noAdjustHandles="1" noChangeArrowheads="1" noChangeShapeType="1" noTextEdit="1"/>
              </p:cNvSpPr>
              <p:nvPr>
                <p:ph idx="1"/>
              </p:nvPr>
            </p:nvSpPr>
            <p:spPr>
              <a:blipFill>
                <a:blip r:embed="rId2"/>
                <a:stretch>
                  <a:fillRect l="-965" t="-2616" r="-724"/>
                </a:stretch>
              </a:blipFill>
            </p:spPr>
            <p:txBody>
              <a:bodyPr/>
              <a:lstStyle/>
              <a:p>
                <a:r>
                  <a:rPr lang="en-TR">
                    <a:noFill/>
                  </a:rPr>
                  <a:t> </a:t>
                </a:r>
              </a:p>
            </p:txBody>
          </p:sp>
        </mc:Fallback>
      </mc:AlternateContent>
    </p:spTree>
    <p:extLst>
      <p:ext uri="{BB962C8B-B14F-4D97-AF65-F5344CB8AC3E}">
        <p14:creationId xmlns:p14="http://schemas.microsoft.com/office/powerpoint/2010/main" val="587444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9B4125-BB2D-2748-9A2E-0C1ECDF6B330}"/>
              </a:ext>
            </a:extLst>
          </p:cNvPr>
          <p:cNvSpPr txBox="1">
            <a:spLocks/>
          </p:cNvSpPr>
          <p:nvPr/>
        </p:nvSpPr>
        <p:spPr>
          <a:xfrm>
            <a:off x="471616" y="24328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3.Algorithm Analysis</a:t>
            </a:r>
            <a:endParaRPr lang="en-TR" dirty="0"/>
          </a:p>
        </p:txBody>
      </p:sp>
    </p:spTree>
    <p:extLst>
      <p:ext uri="{BB962C8B-B14F-4D97-AF65-F5344CB8AC3E}">
        <p14:creationId xmlns:p14="http://schemas.microsoft.com/office/powerpoint/2010/main" val="56902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8D17-508B-E442-86D9-611AC438E6CC}"/>
              </a:ext>
            </a:extLst>
          </p:cNvPr>
          <p:cNvSpPr>
            <a:spLocks noGrp="1"/>
          </p:cNvSpPr>
          <p:nvPr>
            <p:ph type="title"/>
          </p:nvPr>
        </p:nvSpPr>
        <p:spPr/>
        <p:txBody>
          <a:bodyPr/>
          <a:lstStyle/>
          <a:p>
            <a:r>
              <a:rPr lang="en-TR" b="1" dirty="0"/>
              <a:t>Analysis of Brute Froce Algorithm</a:t>
            </a:r>
          </a:p>
        </p:txBody>
      </p:sp>
      <p:sp>
        <p:nvSpPr>
          <p:cNvPr id="3" name="Content Placeholder 2">
            <a:extLst>
              <a:ext uri="{FF2B5EF4-FFF2-40B4-BE49-F238E27FC236}">
                <a16:creationId xmlns:a16="http://schemas.microsoft.com/office/drawing/2014/main" id="{17BCB1FC-A1F6-C244-AF8C-6EE9A5A94779}"/>
              </a:ext>
            </a:extLst>
          </p:cNvPr>
          <p:cNvSpPr>
            <a:spLocks noGrp="1"/>
          </p:cNvSpPr>
          <p:nvPr>
            <p:ph idx="1"/>
          </p:nvPr>
        </p:nvSpPr>
        <p:spPr/>
        <p:txBody>
          <a:bodyPr>
            <a:normAutofit fontScale="92500" lnSpcReduction="10000"/>
          </a:bodyPr>
          <a:lstStyle/>
          <a:p>
            <a:r>
              <a:rPr lang="en-TR" dirty="0"/>
              <a:t>The algorithm checks both possibilities for each vertex in the graph. There are only two possibilities: A vertex will be in the maximum independent set or not. </a:t>
            </a:r>
          </a:p>
          <a:p>
            <a:r>
              <a:rPr lang="en-TR" dirty="0"/>
              <a:t>Since both possibilities are checked recursively for each vertex, there are no other additional options to check. </a:t>
            </a:r>
          </a:p>
          <a:p>
            <a:r>
              <a:rPr lang="en-TR" dirty="0"/>
              <a:t>In short, the algorithm exhaustively finds the maximum independent set by considering all cases. Therefore, the algorithm is correct.</a:t>
            </a:r>
          </a:p>
          <a:p>
            <a:r>
              <a:rPr lang="en-TR" b="1" dirty="0"/>
              <a:t>The running time </a:t>
            </a:r>
            <a:r>
              <a:rPr lang="en-TR" dirty="0"/>
              <a:t>of the algorithm can be seen as below recurrence:</a:t>
            </a:r>
          </a:p>
          <a:p>
            <a:r>
              <a:rPr lang="en-TR" dirty="0"/>
              <a:t>T(n) = 2T(n-1) + O(n) = O(2</a:t>
            </a:r>
            <a:r>
              <a:rPr lang="en-TR" baseline="30000" dirty="0"/>
              <a:t>n</a:t>
            </a:r>
            <a:r>
              <a:rPr lang="en-TR" dirty="0"/>
              <a:t>)</a:t>
            </a:r>
          </a:p>
          <a:p>
            <a:r>
              <a:rPr lang="en-TR" b="1" dirty="0"/>
              <a:t>The space complexity</a:t>
            </a:r>
            <a:r>
              <a:rPr lang="en-TR" dirty="0"/>
              <a:t> is 2O(n) where two graphs are used by the algorithm which is simply equal to O(n).</a:t>
            </a:r>
            <a:r>
              <a:rPr lang="en-TR" dirty="0">
                <a:effectLst/>
              </a:rPr>
              <a:t> </a:t>
            </a:r>
            <a:endParaRPr lang="en-TR" dirty="0"/>
          </a:p>
        </p:txBody>
      </p:sp>
    </p:spTree>
    <p:extLst>
      <p:ext uri="{BB962C8B-B14F-4D97-AF65-F5344CB8AC3E}">
        <p14:creationId xmlns:p14="http://schemas.microsoft.com/office/powerpoint/2010/main" val="201646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DE8B-2D05-D943-B7E9-0F3FC69D5101}"/>
              </a:ext>
            </a:extLst>
          </p:cNvPr>
          <p:cNvSpPr>
            <a:spLocks noGrp="1"/>
          </p:cNvSpPr>
          <p:nvPr>
            <p:ph type="title"/>
          </p:nvPr>
        </p:nvSpPr>
        <p:spPr/>
        <p:txBody>
          <a:bodyPr/>
          <a:lstStyle/>
          <a:p>
            <a:r>
              <a:rPr lang="en-TR" b="1" dirty="0"/>
              <a:t>Analysis of Approximate Algorithm</a:t>
            </a:r>
          </a:p>
        </p:txBody>
      </p:sp>
      <p:sp>
        <p:nvSpPr>
          <p:cNvPr id="3" name="Content Placeholder 2">
            <a:extLst>
              <a:ext uri="{FF2B5EF4-FFF2-40B4-BE49-F238E27FC236}">
                <a16:creationId xmlns:a16="http://schemas.microsoft.com/office/drawing/2014/main" id="{07F7429B-2BA8-F648-B710-192486C5276B}"/>
              </a:ext>
            </a:extLst>
          </p:cNvPr>
          <p:cNvSpPr>
            <a:spLocks noGrp="1"/>
          </p:cNvSpPr>
          <p:nvPr>
            <p:ph idx="1"/>
          </p:nvPr>
        </p:nvSpPr>
        <p:spPr/>
        <p:txBody>
          <a:bodyPr/>
          <a:lstStyle/>
          <a:p>
            <a:r>
              <a:rPr lang="en-TR" dirty="0"/>
              <a:t>‘Find_min_element’ runs in O(V) as we are visiting each vertex in the graph.</a:t>
            </a:r>
          </a:p>
          <a:p>
            <a:r>
              <a:rPr lang="en-TR" dirty="0"/>
              <a:t>‘Find_max_independent’ function runs in O(V^2 + V) time recursively. However, the ‘next_vertice_sort’ function runs in O(V^3) time, so it dominates for a big number of inputs. </a:t>
            </a:r>
          </a:p>
          <a:p>
            <a:r>
              <a:rPr lang="en-TR" dirty="0"/>
              <a:t>At the last step, we find the independent nodes by ‘Max_Cardinality’ and it operates in O(V) time. Therefore, we can say that our time complexity is O(V^3) as it is dominating one.</a:t>
            </a:r>
          </a:p>
          <a:p>
            <a:r>
              <a:rPr lang="en-TR" dirty="0"/>
              <a:t>Space Complexity is O(V^2) as we have only Vertices and Edges in our memory.</a:t>
            </a:r>
          </a:p>
          <a:p>
            <a:endParaRPr lang="en-TR" dirty="0"/>
          </a:p>
        </p:txBody>
      </p:sp>
    </p:spTree>
    <p:extLst>
      <p:ext uri="{BB962C8B-B14F-4D97-AF65-F5344CB8AC3E}">
        <p14:creationId xmlns:p14="http://schemas.microsoft.com/office/powerpoint/2010/main" val="1114653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AA1C-AA7E-A14F-B1D2-A7F97006C75C}"/>
              </a:ext>
            </a:extLst>
          </p:cNvPr>
          <p:cNvSpPr>
            <a:spLocks noGrp="1"/>
          </p:cNvSpPr>
          <p:nvPr>
            <p:ph type="title"/>
          </p:nvPr>
        </p:nvSpPr>
        <p:spPr/>
        <p:txBody>
          <a:bodyPr/>
          <a:lstStyle/>
          <a:p>
            <a:r>
              <a:rPr lang="en-TR" b="1" dirty="0"/>
              <a:t>Correctness of Approximation Algorithm:</a:t>
            </a:r>
            <a:endParaRPr lang="en-TR" dirty="0"/>
          </a:p>
        </p:txBody>
      </p:sp>
      <p:sp>
        <p:nvSpPr>
          <p:cNvPr id="3" name="Content Placeholder 2">
            <a:extLst>
              <a:ext uri="{FF2B5EF4-FFF2-40B4-BE49-F238E27FC236}">
                <a16:creationId xmlns:a16="http://schemas.microsoft.com/office/drawing/2014/main" id="{8481A98B-0949-DF4A-AB45-EAC70F33DA01}"/>
              </a:ext>
            </a:extLst>
          </p:cNvPr>
          <p:cNvSpPr>
            <a:spLocks noGrp="1"/>
          </p:cNvSpPr>
          <p:nvPr>
            <p:ph idx="1"/>
          </p:nvPr>
        </p:nvSpPr>
        <p:spPr/>
        <p:txBody>
          <a:bodyPr/>
          <a:lstStyle/>
          <a:p>
            <a:r>
              <a:rPr lang="en-TR" dirty="0"/>
              <a:t>The proposed algorithm always finds </a:t>
            </a:r>
            <a:r>
              <a:rPr lang="en-TR" b="1" dirty="0"/>
              <a:t>an independent set</a:t>
            </a:r>
            <a:r>
              <a:rPr lang="en-TR" dirty="0"/>
              <a:t>. However, this resulted independent set may not be the maximum independent set, i.e., optimal solution as the algorithm is </a:t>
            </a:r>
            <a:r>
              <a:rPr lang="en-TR" b="1" dirty="0"/>
              <a:t>heuristic</a:t>
            </a:r>
            <a:r>
              <a:rPr lang="en-TR" dirty="0"/>
              <a:t>. </a:t>
            </a:r>
            <a:r>
              <a:rPr lang="en-TR" b="1" dirty="0"/>
              <a:t> </a:t>
            </a:r>
            <a:endParaRPr lang="en-TR" dirty="0"/>
          </a:p>
          <a:p>
            <a:r>
              <a:rPr lang="en-TR" dirty="0"/>
              <a:t>There are two possible scenarios for each vertex in the graph:</a:t>
            </a:r>
          </a:p>
          <a:p>
            <a:r>
              <a:rPr lang="en-TR" b="1" dirty="0"/>
              <a:t>1) A vertex may be in the maximum </a:t>
            </a:r>
            <a:r>
              <a:rPr lang="en-US" b="1" dirty="0"/>
              <a:t>I</a:t>
            </a:r>
            <a:r>
              <a:rPr lang="en-TR" b="1" dirty="0"/>
              <a:t>ndependent set:</a:t>
            </a:r>
          </a:p>
          <a:p>
            <a:r>
              <a:rPr lang="en-TR" b="1" dirty="0"/>
              <a:t>2) A vertex may not be in the maximum independent set:</a:t>
            </a:r>
            <a:endParaRPr lang="en-TR" dirty="0"/>
          </a:p>
        </p:txBody>
      </p:sp>
    </p:spTree>
    <p:extLst>
      <p:ext uri="{BB962C8B-B14F-4D97-AF65-F5344CB8AC3E}">
        <p14:creationId xmlns:p14="http://schemas.microsoft.com/office/powerpoint/2010/main" val="234312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41F5F-4BAB-2D4C-BD07-8405F75E359E}"/>
              </a:ext>
            </a:extLst>
          </p:cNvPr>
          <p:cNvSpPr>
            <a:spLocks noGrp="1"/>
          </p:cNvSpPr>
          <p:nvPr>
            <p:ph type="title"/>
          </p:nvPr>
        </p:nvSpPr>
        <p:spPr/>
        <p:txBody>
          <a:bodyPr>
            <a:normAutofit/>
          </a:bodyPr>
          <a:lstStyle/>
          <a:p>
            <a:r>
              <a:rPr lang="en-TR" b="1" dirty="0"/>
              <a:t>1) A vertex may be in the maximum </a:t>
            </a:r>
            <a:r>
              <a:rPr lang="en-US" b="1" dirty="0"/>
              <a:t>I</a:t>
            </a:r>
            <a:r>
              <a:rPr lang="en-TR" b="1" dirty="0"/>
              <a:t>ndependent set:</a:t>
            </a:r>
            <a:endParaRPr lang="en-TR" dirty="0"/>
          </a:p>
        </p:txBody>
      </p:sp>
      <p:sp>
        <p:nvSpPr>
          <p:cNvPr id="3" name="Content Placeholder 2">
            <a:extLst>
              <a:ext uri="{FF2B5EF4-FFF2-40B4-BE49-F238E27FC236}">
                <a16:creationId xmlns:a16="http://schemas.microsoft.com/office/drawing/2014/main" id="{699145DF-7AA3-FE4F-B8FE-34DF83A752A7}"/>
              </a:ext>
            </a:extLst>
          </p:cNvPr>
          <p:cNvSpPr>
            <a:spLocks noGrp="1"/>
          </p:cNvSpPr>
          <p:nvPr>
            <p:ph idx="1"/>
          </p:nvPr>
        </p:nvSpPr>
        <p:spPr>
          <a:xfrm>
            <a:off x="838200" y="1825625"/>
            <a:ext cx="5834449" cy="4351338"/>
          </a:xfrm>
        </p:spPr>
        <p:txBody>
          <a:bodyPr>
            <a:normAutofit/>
          </a:bodyPr>
          <a:lstStyle/>
          <a:p>
            <a:r>
              <a:rPr lang="en-TR" sz="2000" dirty="0"/>
              <a:t>Suppose selected vertex is the vertex 0 and its independency will be equal to 1, i.e, it is chosen as independent vertex and in the maximum independent set. </a:t>
            </a:r>
          </a:p>
          <a:p>
            <a:r>
              <a:rPr lang="en-TR" sz="2000" dirty="0"/>
              <a:t>Since the algorithm assigning neighbors of this selected vertex independency as -1, i.e., neighbors are chosen as dependent vertices, and they are not in the maximum independent set. </a:t>
            </a:r>
          </a:p>
          <a:p>
            <a:r>
              <a:rPr lang="en-TR" sz="2000" dirty="0"/>
              <a:t>Therefore, there is no possibility to have two connected vertices in the resulted set of the algorithm.</a:t>
            </a:r>
          </a:p>
          <a:p>
            <a:endParaRPr lang="en-TR" dirty="0"/>
          </a:p>
        </p:txBody>
      </p:sp>
      <p:pic>
        <p:nvPicPr>
          <p:cNvPr id="4" name="Resim 16" descr="gök, gün içeren bir resim&#10;&#10;Açıklama otomatik olarak oluşturuldu">
            <a:extLst>
              <a:ext uri="{FF2B5EF4-FFF2-40B4-BE49-F238E27FC236}">
                <a16:creationId xmlns:a16="http://schemas.microsoft.com/office/drawing/2014/main" id="{7CB8D844-0C25-F24A-9DBE-3A1D986934DE}"/>
              </a:ext>
            </a:extLst>
          </p:cNvPr>
          <p:cNvPicPr>
            <a:picLocks noChangeAspect="1"/>
          </p:cNvPicPr>
          <p:nvPr/>
        </p:nvPicPr>
        <p:blipFill>
          <a:blip r:embed="rId2"/>
          <a:stretch>
            <a:fillRect/>
          </a:stretch>
        </p:blipFill>
        <p:spPr>
          <a:xfrm>
            <a:off x="6672649" y="1931128"/>
            <a:ext cx="4775159" cy="3326671"/>
          </a:xfrm>
          <a:prstGeom prst="rect">
            <a:avLst/>
          </a:prstGeom>
        </p:spPr>
      </p:pic>
    </p:spTree>
    <p:extLst>
      <p:ext uri="{BB962C8B-B14F-4D97-AF65-F5344CB8AC3E}">
        <p14:creationId xmlns:p14="http://schemas.microsoft.com/office/powerpoint/2010/main" val="868789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B85D8-7C40-0B47-9622-90BAF3FCBF76}"/>
              </a:ext>
            </a:extLst>
          </p:cNvPr>
          <p:cNvSpPr>
            <a:spLocks noGrp="1"/>
          </p:cNvSpPr>
          <p:nvPr>
            <p:ph type="title"/>
          </p:nvPr>
        </p:nvSpPr>
        <p:spPr/>
        <p:txBody>
          <a:bodyPr>
            <a:normAutofit/>
          </a:bodyPr>
          <a:lstStyle/>
          <a:p>
            <a:r>
              <a:rPr lang="en-TR" b="1" dirty="0"/>
              <a:t>2) A vertex may not be in the maximum independent set:</a:t>
            </a:r>
            <a:endParaRPr lang="en-TR" dirty="0"/>
          </a:p>
        </p:txBody>
      </p:sp>
      <p:sp>
        <p:nvSpPr>
          <p:cNvPr id="3" name="Content Placeholder 2">
            <a:extLst>
              <a:ext uri="{FF2B5EF4-FFF2-40B4-BE49-F238E27FC236}">
                <a16:creationId xmlns:a16="http://schemas.microsoft.com/office/drawing/2014/main" id="{82380793-377B-E44C-94E8-BCE597D10A81}"/>
              </a:ext>
            </a:extLst>
          </p:cNvPr>
          <p:cNvSpPr>
            <a:spLocks noGrp="1"/>
          </p:cNvSpPr>
          <p:nvPr>
            <p:ph idx="1"/>
          </p:nvPr>
        </p:nvSpPr>
        <p:spPr>
          <a:xfrm>
            <a:off x="838200" y="1825625"/>
            <a:ext cx="5735595" cy="4351338"/>
          </a:xfrm>
        </p:spPr>
        <p:txBody>
          <a:bodyPr>
            <a:normAutofit fontScale="85000" lnSpcReduction="20000"/>
          </a:bodyPr>
          <a:lstStyle/>
          <a:p>
            <a:r>
              <a:rPr lang="en-TR" dirty="0"/>
              <a:t>Suppose selected vertex is the vertex 0 and its independency is equal to -1 because of one of its neighbors, i.e, it is chosen as dependent vertex, and it is not in the maximum independent set. </a:t>
            </a:r>
          </a:p>
          <a:p>
            <a:r>
              <a:rPr lang="en-TR" dirty="0"/>
              <a:t>Then, it is obvious that one of its neighbors is in the maximum independent set as the vertex 0 has independency equal to -1.</a:t>
            </a:r>
          </a:p>
          <a:p>
            <a:r>
              <a:rPr lang="en-TR" dirty="0"/>
              <a:t> Therefore, there is no possibility to have two connected vertices in the resulted set of the algorithm.</a:t>
            </a:r>
          </a:p>
          <a:p>
            <a:r>
              <a:rPr lang="en-TR" b="1" dirty="0"/>
              <a:t>In result,</a:t>
            </a:r>
            <a:r>
              <a:rPr lang="en-TR" dirty="0"/>
              <a:t> there is </a:t>
            </a:r>
            <a:r>
              <a:rPr lang="en-TR" b="1" dirty="0"/>
              <a:t>no possible collision</a:t>
            </a:r>
            <a:r>
              <a:rPr lang="en-TR" dirty="0"/>
              <a:t> in the result of the proposed approximation algorithm as it does not care about nodes which have independency equal to -1.</a:t>
            </a:r>
            <a:r>
              <a:rPr lang="en-TR" dirty="0">
                <a:effectLst/>
              </a:rPr>
              <a:t> </a:t>
            </a:r>
            <a:endParaRPr lang="en-TR" dirty="0"/>
          </a:p>
        </p:txBody>
      </p:sp>
      <p:pic>
        <p:nvPicPr>
          <p:cNvPr id="4" name="Resim 16" descr="gök, gün içeren bir resim&#10;&#10;Açıklama otomatik olarak oluşturuldu">
            <a:extLst>
              <a:ext uri="{FF2B5EF4-FFF2-40B4-BE49-F238E27FC236}">
                <a16:creationId xmlns:a16="http://schemas.microsoft.com/office/drawing/2014/main" id="{09896F95-B79A-A946-9073-4401640E73FE}"/>
              </a:ext>
            </a:extLst>
          </p:cNvPr>
          <p:cNvPicPr>
            <a:picLocks noChangeAspect="1"/>
          </p:cNvPicPr>
          <p:nvPr/>
        </p:nvPicPr>
        <p:blipFill>
          <a:blip r:embed="rId2"/>
          <a:stretch>
            <a:fillRect/>
          </a:stretch>
        </p:blipFill>
        <p:spPr>
          <a:xfrm>
            <a:off x="7170063" y="2214562"/>
            <a:ext cx="4532382" cy="3157538"/>
          </a:xfrm>
          <a:prstGeom prst="rect">
            <a:avLst/>
          </a:prstGeom>
        </p:spPr>
      </p:pic>
    </p:spTree>
    <p:extLst>
      <p:ext uri="{BB962C8B-B14F-4D97-AF65-F5344CB8AC3E}">
        <p14:creationId xmlns:p14="http://schemas.microsoft.com/office/powerpoint/2010/main" val="3560433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AE842-4361-064A-88EB-53B6FBCE7745}"/>
              </a:ext>
            </a:extLst>
          </p:cNvPr>
          <p:cNvSpPr>
            <a:spLocks noGrp="1"/>
          </p:cNvSpPr>
          <p:nvPr>
            <p:ph type="title"/>
          </p:nvPr>
        </p:nvSpPr>
        <p:spPr/>
        <p:txBody>
          <a:bodyPr>
            <a:normAutofit/>
          </a:bodyPr>
          <a:lstStyle/>
          <a:p>
            <a:r>
              <a:rPr lang="en-TR" b="1" dirty="0"/>
              <a:t>4. Sample Generation / An Initial Testing of Implementation of the Algorithm</a:t>
            </a:r>
            <a:endParaRPr lang="en-TR" dirty="0"/>
          </a:p>
        </p:txBody>
      </p:sp>
      <p:sp>
        <p:nvSpPr>
          <p:cNvPr id="3" name="Content Placeholder 2">
            <a:extLst>
              <a:ext uri="{FF2B5EF4-FFF2-40B4-BE49-F238E27FC236}">
                <a16:creationId xmlns:a16="http://schemas.microsoft.com/office/drawing/2014/main" id="{224A8FDF-6065-814C-A15F-106F582B1469}"/>
              </a:ext>
            </a:extLst>
          </p:cNvPr>
          <p:cNvSpPr>
            <a:spLocks noGrp="1"/>
          </p:cNvSpPr>
          <p:nvPr>
            <p:ph idx="1"/>
          </p:nvPr>
        </p:nvSpPr>
        <p:spPr>
          <a:xfrm>
            <a:off x="838200" y="1825625"/>
            <a:ext cx="10515600" cy="1325563"/>
          </a:xfrm>
        </p:spPr>
        <p:txBody>
          <a:bodyPr>
            <a:normAutofit/>
          </a:bodyPr>
          <a:lstStyle/>
          <a:p>
            <a:r>
              <a:rPr lang="en-TR" sz="1800" dirty="0"/>
              <a:t>Samples are generated by utilizing the networkx library of Python. Graphs are checked whether they are connected or not before testing as the maximum independent set is considered while having a connected graph.</a:t>
            </a:r>
            <a:r>
              <a:rPr lang="en-TR" sz="1800" dirty="0">
                <a:effectLst/>
              </a:rPr>
              <a:t> </a:t>
            </a:r>
          </a:p>
          <a:p>
            <a:r>
              <a:rPr lang="en-TR" sz="1800" dirty="0"/>
              <a:t>Implementation:</a:t>
            </a:r>
          </a:p>
        </p:txBody>
      </p:sp>
      <p:pic>
        <p:nvPicPr>
          <p:cNvPr id="4" name="image12.png">
            <a:extLst>
              <a:ext uri="{FF2B5EF4-FFF2-40B4-BE49-F238E27FC236}">
                <a16:creationId xmlns:a16="http://schemas.microsoft.com/office/drawing/2014/main" id="{2986403F-F174-BA4A-959D-DAA9C38D34DA}"/>
              </a:ext>
            </a:extLst>
          </p:cNvPr>
          <p:cNvPicPr/>
          <p:nvPr/>
        </p:nvPicPr>
        <p:blipFill>
          <a:blip r:embed="rId2"/>
          <a:srcRect/>
          <a:stretch>
            <a:fillRect/>
          </a:stretch>
        </p:blipFill>
        <p:spPr>
          <a:xfrm>
            <a:off x="3461741" y="2488406"/>
            <a:ext cx="5268518" cy="4139299"/>
          </a:xfrm>
          <a:prstGeom prst="rect">
            <a:avLst/>
          </a:prstGeom>
          <a:ln/>
        </p:spPr>
      </p:pic>
    </p:spTree>
    <p:extLst>
      <p:ext uri="{BB962C8B-B14F-4D97-AF65-F5344CB8AC3E}">
        <p14:creationId xmlns:p14="http://schemas.microsoft.com/office/powerpoint/2010/main" val="182825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C3E6-B894-864D-8784-31E64D6A132A}"/>
              </a:ext>
            </a:extLst>
          </p:cNvPr>
          <p:cNvSpPr>
            <a:spLocks noGrp="1"/>
          </p:cNvSpPr>
          <p:nvPr>
            <p:ph type="title"/>
          </p:nvPr>
        </p:nvSpPr>
        <p:spPr/>
        <p:txBody>
          <a:bodyPr/>
          <a:lstStyle/>
          <a:p>
            <a:r>
              <a:rPr lang="en-TR" b="1" dirty="0"/>
              <a:t>1.Problem Description</a:t>
            </a:r>
          </a:p>
        </p:txBody>
      </p:sp>
      <p:sp>
        <p:nvSpPr>
          <p:cNvPr id="3" name="Content Placeholder 2">
            <a:extLst>
              <a:ext uri="{FF2B5EF4-FFF2-40B4-BE49-F238E27FC236}">
                <a16:creationId xmlns:a16="http://schemas.microsoft.com/office/drawing/2014/main" id="{8C5EF5D7-7689-3D4B-9AD2-02BCE3ADD84E}"/>
              </a:ext>
            </a:extLst>
          </p:cNvPr>
          <p:cNvSpPr>
            <a:spLocks noGrp="1"/>
          </p:cNvSpPr>
          <p:nvPr>
            <p:ph idx="1"/>
          </p:nvPr>
        </p:nvSpPr>
        <p:spPr/>
        <p:txBody>
          <a:bodyPr/>
          <a:lstStyle/>
          <a:p>
            <a:r>
              <a:rPr lang="en-US" dirty="0"/>
              <a:t>Intuitively, the Independent set corresponds to where there are vertices which are not neighbors of each other in the graph. In addition to this, the Maximal Independent set is the largest possible independent set for the given graph. </a:t>
            </a:r>
            <a:endParaRPr lang="en-US" b="0" dirty="0">
              <a:effectLst/>
            </a:endParaRPr>
          </a:p>
          <a:p>
            <a:r>
              <a:rPr lang="en-US" dirty="0"/>
              <a:t>Formally for a graph called G(V,E), the maximal independent set is the largest cardinality subset W of V such that no pair of nodes in W is joined by an edge in E.</a:t>
            </a:r>
            <a:br>
              <a:rPr lang="en-US" dirty="0"/>
            </a:br>
            <a:endParaRPr lang="en-TR" dirty="0"/>
          </a:p>
        </p:txBody>
      </p:sp>
    </p:spTree>
    <p:extLst>
      <p:ext uri="{BB962C8B-B14F-4D97-AF65-F5344CB8AC3E}">
        <p14:creationId xmlns:p14="http://schemas.microsoft.com/office/powerpoint/2010/main" val="2797309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75C011-46D7-574B-AB99-78306917D4BF}"/>
              </a:ext>
            </a:extLst>
          </p:cNvPr>
          <p:cNvSpPr txBox="1">
            <a:spLocks/>
          </p:cNvSpPr>
          <p:nvPr/>
        </p:nvSpPr>
        <p:spPr>
          <a:xfrm>
            <a:off x="1106445"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R" b="1" dirty="0"/>
              <a:t>Test Graphs and Results with Exact Brute Force Algorithm:</a:t>
            </a:r>
            <a:endParaRPr lang="en-TR" dirty="0"/>
          </a:p>
        </p:txBody>
      </p:sp>
    </p:spTree>
    <p:extLst>
      <p:ext uri="{BB962C8B-B14F-4D97-AF65-F5344CB8AC3E}">
        <p14:creationId xmlns:p14="http://schemas.microsoft.com/office/powerpoint/2010/main" val="693925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45B6-EFD7-4A40-A67A-3075EC0A7C3F}"/>
              </a:ext>
            </a:extLst>
          </p:cNvPr>
          <p:cNvSpPr>
            <a:spLocks noGrp="1"/>
          </p:cNvSpPr>
          <p:nvPr>
            <p:ph type="title"/>
          </p:nvPr>
        </p:nvSpPr>
        <p:spPr/>
        <p:txBody>
          <a:bodyPr>
            <a:normAutofit/>
          </a:bodyPr>
          <a:lstStyle/>
          <a:p>
            <a:r>
              <a:rPr lang="en-TR" b="1" dirty="0"/>
              <a:t>First Test with 5 vertices</a:t>
            </a:r>
            <a:endParaRPr lang="en-TR" dirty="0"/>
          </a:p>
        </p:txBody>
      </p:sp>
      <p:pic>
        <p:nvPicPr>
          <p:cNvPr id="4" name="image4.png">
            <a:extLst>
              <a:ext uri="{FF2B5EF4-FFF2-40B4-BE49-F238E27FC236}">
                <a16:creationId xmlns:a16="http://schemas.microsoft.com/office/drawing/2014/main" id="{535F85B5-CB7F-C942-867A-BAA1688E7452}"/>
              </a:ext>
            </a:extLst>
          </p:cNvPr>
          <p:cNvPicPr/>
          <p:nvPr/>
        </p:nvPicPr>
        <p:blipFill>
          <a:blip r:embed="rId2"/>
          <a:srcRect/>
          <a:stretch>
            <a:fillRect/>
          </a:stretch>
        </p:blipFill>
        <p:spPr>
          <a:xfrm>
            <a:off x="2719387" y="1690688"/>
            <a:ext cx="5138737" cy="3124200"/>
          </a:xfrm>
          <a:prstGeom prst="rect">
            <a:avLst/>
          </a:prstGeom>
          <a:ln/>
        </p:spPr>
      </p:pic>
      <p:pic>
        <p:nvPicPr>
          <p:cNvPr id="5" name="image8.png">
            <a:extLst>
              <a:ext uri="{FF2B5EF4-FFF2-40B4-BE49-F238E27FC236}">
                <a16:creationId xmlns:a16="http://schemas.microsoft.com/office/drawing/2014/main" id="{2F4F49EB-750B-9645-B03A-410DD778263C}"/>
              </a:ext>
            </a:extLst>
          </p:cNvPr>
          <p:cNvPicPr/>
          <p:nvPr/>
        </p:nvPicPr>
        <p:blipFill>
          <a:blip r:embed="rId3"/>
          <a:srcRect/>
          <a:stretch>
            <a:fillRect/>
          </a:stretch>
        </p:blipFill>
        <p:spPr>
          <a:xfrm>
            <a:off x="2719387" y="5278438"/>
            <a:ext cx="5924550" cy="862013"/>
          </a:xfrm>
          <a:prstGeom prst="rect">
            <a:avLst/>
          </a:prstGeom>
          <a:ln/>
        </p:spPr>
      </p:pic>
    </p:spTree>
    <p:extLst>
      <p:ext uri="{BB962C8B-B14F-4D97-AF65-F5344CB8AC3E}">
        <p14:creationId xmlns:p14="http://schemas.microsoft.com/office/powerpoint/2010/main" val="887822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FC96-6814-C344-8996-ED583245D47A}"/>
              </a:ext>
            </a:extLst>
          </p:cNvPr>
          <p:cNvSpPr>
            <a:spLocks noGrp="1"/>
          </p:cNvSpPr>
          <p:nvPr>
            <p:ph type="title"/>
          </p:nvPr>
        </p:nvSpPr>
        <p:spPr/>
        <p:txBody>
          <a:bodyPr/>
          <a:lstStyle/>
          <a:p>
            <a:r>
              <a:rPr lang="en-TR" b="1" dirty="0"/>
              <a:t>Second Test with 10 vertices</a:t>
            </a:r>
            <a:endParaRPr lang="en-TR" dirty="0"/>
          </a:p>
        </p:txBody>
      </p:sp>
      <p:pic>
        <p:nvPicPr>
          <p:cNvPr id="4" name="image2.png">
            <a:extLst>
              <a:ext uri="{FF2B5EF4-FFF2-40B4-BE49-F238E27FC236}">
                <a16:creationId xmlns:a16="http://schemas.microsoft.com/office/drawing/2014/main" id="{F721CE66-CF32-154A-875A-CB19671B4342}"/>
              </a:ext>
            </a:extLst>
          </p:cNvPr>
          <p:cNvPicPr/>
          <p:nvPr/>
        </p:nvPicPr>
        <p:blipFill>
          <a:blip r:embed="rId2"/>
          <a:srcRect/>
          <a:stretch>
            <a:fillRect/>
          </a:stretch>
        </p:blipFill>
        <p:spPr>
          <a:xfrm>
            <a:off x="3581398" y="1690688"/>
            <a:ext cx="4462465" cy="3124200"/>
          </a:xfrm>
          <a:prstGeom prst="rect">
            <a:avLst/>
          </a:prstGeom>
          <a:ln/>
        </p:spPr>
      </p:pic>
      <p:pic>
        <p:nvPicPr>
          <p:cNvPr id="5" name="image10.png">
            <a:extLst>
              <a:ext uri="{FF2B5EF4-FFF2-40B4-BE49-F238E27FC236}">
                <a16:creationId xmlns:a16="http://schemas.microsoft.com/office/drawing/2014/main" id="{CD5C949A-C372-B046-9015-2BCBCEB5128C}"/>
              </a:ext>
            </a:extLst>
          </p:cNvPr>
          <p:cNvPicPr/>
          <p:nvPr/>
        </p:nvPicPr>
        <p:blipFill>
          <a:blip r:embed="rId3"/>
          <a:srcRect/>
          <a:stretch>
            <a:fillRect/>
          </a:stretch>
        </p:blipFill>
        <p:spPr>
          <a:xfrm>
            <a:off x="3200399" y="5167312"/>
            <a:ext cx="5791201" cy="1085851"/>
          </a:xfrm>
          <a:prstGeom prst="rect">
            <a:avLst/>
          </a:prstGeom>
          <a:ln/>
        </p:spPr>
      </p:pic>
    </p:spTree>
    <p:extLst>
      <p:ext uri="{BB962C8B-B14F-4D97-AF65-F5344CB8AC3E}">
        <p14:creationId xmlns:p14="http://schemas.microsoft.com/office/powerpoint/2010/main" val="1665686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A835-3CDE-2140-88F9-FD6FFE4F2753}"/>
              </a:ext>
            </a:extLst>
          </p:cNvPr>
          <p:cNvSpPr>
            <a:spLocks noGrp="1"/>
          </p:cNvSpPr>
          <p:nvPr>
            <p:ph type="title"/>
          </p:nvPr>
        </p:nvSpPr>
        <p:spPr/>
        <p:txBody>
          <a:bodyPr/>
          <a:lstStyle/>
          <a:p>
            <a:r>
              <a:rPr lang="en-TR" b="1" dirty="0"/>
              <a:t>Second Test with 10 vertices</a:t>
            </a:r>
            <a:endParaRPr lang="en-TR" dirty="0"/>
          </a:p>
        </p:txBody>
      </p:sp>
      <p:pic>
        <p:nvPicPr>
          <p:cNvPr id="4" name="image7.png">
            <a:extLst>
              <a:ext uri="{FF2B5EF4-FFF2-40B4-BE49-F238E27FC236}">
                <a16:creationId xmlns:a16="http://schemas.microsoft.com/office/drawing/2014/main" id="{6E918BF9-5432-3F41-84D3-88A007B2488C}"/>
              </a:ext>
            </a:extLst>
          </p:cNvPr>
          <p:cNvPicPr>
            <a:picLocks noGrp="1"/>
          </p:cNvPicPr>
          <p:nvPr>
            <p:ph idx="1"/>
          </p:nvPr>
        </p:nvPicPr>
        <p:blipFill>
          <a:blip r:embed="rId2"/>
          <a:srcRect/>
          <a:stretch>
            <a:fillRect/>
          </a:stretch>
        </p:blipFill>
        <p:spPr>
          <a:xfrm>
            <a:off x="3743324" y="1868090"/>
            <a:ext cx="4257675" cy="3121819"/>
          </a:xfrm>
          <a:prstGeom prst="rect">
            <a:avLst/>
          </a:prstGeom>
          <a:ln/>
        </p:spPr>
      </p:pic>
      <p:pic>
        <p:nvPicPr>
          <p:cNvPr id="5" name="image11.png">
            <a:extLst>
              <a:ext uri="{FF2B5EF4-FFF2-40B4-BE49-F238E27FC236}">
                <a16:creationId xmlns:a16="http://schemas.microsoft.com/office/drawing/2014/main" id="{04F7CC13-B094-A249-8893-40D8DF83B91A}"/>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305175" y="5438776"/>
            <a:ext cx="5581650" cy="1054099"/>
          </a:xfrm>
          <a:prstGeom prst="rect">
            <a:avLst/>
          </a:prstGeom>
          <a:ln/>
        </p:spPr>
      </p:pic>
    </p:spTree>
    <p:extLst>
      <p:ext uri="{BB962C8B-B14F-4D97-AF65-F5344CB8AC3E}">
        <p14:creationId xmlns:p14="http://schemas.microsoft.com/office/powerpoint/2010/main" val="1667838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9FA2-94D7-8D4E-B068-54D5AAC0AA0A}"/>
              </a:ext>
            </a:extLst>
          </p:cNvPr>
          <p:cNvSpPr>
            <a:spLocks noGrp="1"/>
          </p:cNvSpPr>
          <p:nvPr>
            <p:ph type="title"/>
          </p:nvPr>
        </p:nvSpPr>
        <p:spPr/>
        <p:txBody>
          <a:bodyPr/>
          <a:lstStyle/>
          <a:p>
            <a:r>
              <a:rPr lang="en-TR" b="1" dirty="0"/>
              <a:t>Last Test with 20 vertices</a:t>
            </a:r>
            <a:r>
              <a:rPr lang="en-TR" dirty="0">
                <a:effectLst/>
              </a:rPr>
              <a:t> </a:t>
            </a:r>
            <a:endParaRPr lang="en-TR" dirty="0"/>
          </a:p>
        </p:txBody>
      </p:sp>
      <p:pic>
        <p:nvPicPr>
          <p:cNvPr id="4" name="Resim 192">
            <a:extLst>
              <a:ext uri="{FF2B5EF4-FFF2-40B4-BE49-F238E27FC236}">
                <a16:creationId xmlns:a16="http://schemas.microsoft.com/office/drawing/2014/main" id="{D219C3A4-E09B-364F-8E4C-5304BDF538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3137" y="1846953"/>
            <a:ext cx="4727434" cy="3282259"/>
          </a:xfrm>
          <a:prstGeom prst="rect">
            <a:avLst/>
          </a:prstGeom>
        </p:spPr>
      </p:pic>
      <p:pic>
        <p:nvPicPr>
          <p:cNvPr id="5" name="Resim 193">
            <a:extLst>
              <a:ext uri="{FF2B5EF4-FFF2-40B4-BE49-F238E27FC236}">
                <a16:creationId xmlns:a16="http://schemas.microsoft.com/office/drawing/2014/main" id="{F36FE434-9178-DF41-AB2C-74EFE1735B5B}"/>
              </a:ext>
            </a:extLst>
          </p:cNvPr>
          <p:cNvPicPr>
            <a:picLocks noChangeAspect="1"/>
          </p:cNvPicPr>
          <p:nvPr/>
        </p:nvPicPr>
        <p:blipFill>
          <a:blip r:embed="rId3"/>
          <a:stretch>
            <a:fillRect/>
          </a:stretch>
        </p:blipFill>
        <p:spPr>
          <a:xfrm>
            <a:off x="2115649" y="5538786"/>
            <a:ext cx="7960701" cy="719139"/>
          </a:xfrm>
          <a:prstGeom prst="rect">
            <a:avLst/>
          </a:prstGeom>
        </p:spPr>
      </p:pic>
    </p:spTree>
    <p:extLst>
      <p:ext uri="{BB962C8B-B14F-4D97-AF65-F5344CB8AC3E}">
        <p14:creationId xmlns:p14="http://schemas.microsoft.com/office/powerpoint/2010/main" val="4058979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16C0-D886-AA4B-BB56-F214A8B6C736}"/>
              </a:ext>
            </a:extLst>
          </p:cNvPr>
          <p:cNvSpPr>
            <a:spLocks noGrp="1"/>
          </p:cNvSpPr>
          <p:nvPr>
            <p:ph type="title"/>
          </p:nvPr>
        </p:nvSpPr>
        <p:spPr>
          <a:xfrm>
            <a:off x="995362" y="2766218"/>
            <a:ext cx="10515600" cy="1325563"/>
          </a:xfrm>
        </p:spPr>
        <p:txBody>
          <a:bodyPr>
            <a:normAutofit/>
          </a:bodyPr>
          <a:lstStyle/>
          <a:p>
            <a:r>
              <a:rPr lang="en-TR" b="1" dirty="0"/>
              <a:t>Test Graphs and Results with Approximate Algorithm:</a:t>
            </a:r>
            <a:endParaRPr lang="en-TR" dirty="0"/>
          </a:p>
        </p:txBody>
      </p:sp>
    </p:spTree>
    <p:extLst>
      <p:ext uri="{BB962C8B-B14F-4D97-AF65-F5344CB8AC3E}">
        <p14:creationId xmlns:p14="http://schemas.microsoft.com/office/powerpoint/2010/main" val="3890336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5A1D-9A53-9C48-BDF7-CF99C5048293}"/>
              </a:ext>
            </a:extLst>
          </p:cNvPr>
          <p:cNvSpPr>
            <a:spLocks noGrp="1"/>
          </p:cNvSpPr>
          <p:nvPr>
            <p:ph type="title"/>
          </p:nvPr>
        </p:nvSpPr>
        <p:spPr/>
        <p:txBody>
          <a:bodyPr/>
          <a:lstStyle/>
          <a:p>
            <a:r>
              <a:rPr lang="en-TR" b="1" dirty="0"/>
              <a:t>Random Graph Generation Algorithm</a:t>
            </a:r>
            <a:r>
              <a:rPr lang="en-TR" dirty="0">
                <a:effectLst/>
              </a:rPr>
              <a:t> </a:t>
            </a:r>
            <a:endParaRPr lang="en-TR" dirty="0"/>
          </a:p>
        </p:txBody>
      </p:sp>
      <p:pic>
        <p:nvPicPr>
          <p:cNvPr id="4" name="Resim 195" descr="metin içeren bir resim&#10;&#10;Açıklama otomatik olarak oluşturuldu">
            <a:extLst>
              <a:ext uri="{FF2B5EF4-FFF2-40B4-BE49-F238E27FC236}">
                <a16:creationId xmlns:a16="http://schemas.microsoft.com/office/drawing/2014/main" id="{9B50FDA0-87EA-454F-A29A-01BEBCD3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5433271" cy="4208463"/>
          </a:xfrm>
          <a:prstGeom prst="rect">
            <a:avLst/>
          </a:prstGeom>
        </p:spPr>
      </p:pic>
      <p:sp>
        <p:nvSpPr>
          <p:cNvPr id="5" name="Rectangle 4">
            <a:extLst>
              <a:ext uri="{FF2B5EF4-FFF2-40B4-BE49-F238E27FC236}">
                <a16:creationId xmlns:a16="http://schemas.microsoft.com/office/drawing/2014/main" id="{5B85ECE7-37E9-494B-B9B6-B7B00A139375}"/>
              </a:ext>
            </a:extLst>
          </p:cNvPr>
          <p:cNvSpPr/>
          <p:nvPr/>
        </p:nvSpPr>
        <p:spPr>
          <a:xfrm>
            <a:off x="6419753" y="2366305"/>
            <a:ext cx="5187104" cy="2125390"/>
          </a:xfrm>
          <a:prstGeom prst="rect">
            <a:avLst/>
          </a:prstGeom>
        </p:spPr>
        <p:txBody>
          <a:bodyPr wrap="square">
            <a:spAutoFit/>
          </a:bodyPr>
          <a:lstStyle/>
          <a:p>
            <a:pPr>
              <a:lnSpc>
                <a:spcPct val="150000"/>
              </a:lnSpc>
            </a:pPr>
            <a:r>
              <a:rPr lang="en-TR" b="1" dirty="0">
                <a:latin typeface="Times New Roman" panose="02020603050405020304" pitchFamily="18" charset="0"/>
                <a:ea typeface="Times New Roman" panose="02020603050405020304" pitchFamily="18" charset="0"/>
              </a:rPr>
              <a:t>Notation for below examples:</a:t>
            </a:r>
            <a:endParaRPr lang="en-TR" sz="1600" dirty="0">
              <a:effectLst/>
              <a:latin typeface="Arial" panose="020B0604020202020204" pitchFamily="34" charset="0"/>
              <a:ea typeface="Arial" panose="020B0604020202020204" pitchFamily="34" charset="0"/>
            </a:endParaRPr>
          </a:p>
          <a:p>
            <a:pPr>
              <a:lnSpc>
                <a:spcPct val="150000"/>
              </a:lnSpc>
            </a:pPr>
            <a:r>
              <a:rPr lang="en-TR" b="1" dirty="0">
                <a:latin typeface="Times New Roman" panose="02020603050405020304" pitchFamily="18" charset="0"/>
                <a:ea typeface="Times New Roman" panose="02020603050405020304" pitchFamily="18" charset="0"/>
              </a:rPr>
              <a:t>First column: </a:t>
            </a:r>
            <a:r>
              <a:rPr lang="en-TR" dirty="0">
                <a:latin typeface="Times New Roman" panose="02020603050405020304" pitchFamily="18" charset="0"/>
                <a:ea typeface="Times New Roman" panose="02020603050405020304" pitchFamily="18" charset="0"/>
              </a:rPr>
              <a:t>Vertex id</a:t>
            </a:r>
          </a:p>
          <a:p>
            <a:pPr>
              <a:lnSpc>
                <a:spcPct val="150000"/>
              </a:lnSpc>
            </a:pPr>
            <a:r>
              <a:rPr lang="en-TR" b="1" dirty="0">
                <a:latin typeface="Times New Roman" panose="02020603050405020304" pitchFamily="18" charset="0"/>
                <a:ea typeface="Times New Roman" panose="02020603050405020304" pitchFamily="18" charset="0"/>
              </a:rPr>
              <a:t>Second column: </a:t>
            </a:r>
            <a:r>
              <a:rPr lang="en-TR" dirty="0">
                <a:latin typeface="Times New Roman" panose="02020603050405020304" pitchFamily="18" charset="0"/>
                <a:ea typeface="Times New Roman" panose="02020603050405020304" pitchFamily="18" charset="0"/>
              </a:rPr>
              <a:t>Neighbors</a:t>
            </a:r>
            <a:endParaRPr lang="en-TR" sz="1600" dirty="0">
              <a:effectLst/>
              <a:latin typeface="Arial" panose="020B0604020202020204" pitchFamily="34" charset="0"/>
              <a:ea typeface="Arial" panose="020B0604020202020204" pitchFamily="34" charset="0"/>
            </a:endParaRPr>
          </a:p>
          <a:p>
            <a:pPr>
              <a:lnSpc>
                <a:spcPct val="150000"/>
              </a:lnSpc>
            </a:pPr>
            <a:r>
              <a:rPr lang="en-TR" b="1" dirty="0">
                <a:latin typeface="Times New Roman" panose="02020603050405020304" pitchFamily="18" charset="0"/>
                <a:ea typeface="Times New Roman" panose="02020603050405020304" pitchFamily="18" charset="0"/>
              </a:rPr>
              <a:t>Third Column: </a:t>
            </a:r>
            <a:r>
              <a:rPr lang="en-TR" dirty="0">
                <a:latin typeface="Times New Roman" panose="02020603050405020304" pitchFamily="18" charset="0"/>
                <a:ea typeface="Times New Roman" panose="02020603050405020304" pitchFamily="18" charset="0"/>
              </a:rPr>
              <a:t>Independency (It is </a:t>
            </a:r>
            <a:r>
              <a:rPr lang="en-TR" b="1" dirty="0">
                <a:latin typeface="Times New Roman" panose="02020603050405020304" pitchFamily="18" charset="0"/>
                <a:ea typeface="Times New Roman" panose="02020603050405020304" pitchFamily="18" charset="0"/>
              </a:rPr>
              <a:t>1</a:t>
            </a:r>
            <a:r>
              <a:rPr lang="en-TR" dirty="0">
                <a:latin typeface="Times New Roman" panose="02020603050405020304" pitchFamily="18" charset="0"/>
                <a:ea typeface="Times New Roman" panose="02020603050405020304" pitchFamily="18" charset="0"/>
              </a:rPr>
              <a:t> if the corresponding Vertex is in the independent set)</a:t>
            </a:r>
            <a:r>
              <a:rPr lang="en-TR" dirty="0">
                <a:effectLst/>
              </a:rPr>
              <a:t> </a:t>
            </a:r>
            <a:endParaRPr lang="en-TR" dirty="0"/>
          </a:p>
        </p:txBody>
      </p:sp>
    </p:spTree>
    <p:extLst>
      <p:ext uri="{BB962C8B-B14F-4D97-AF65-F5344CB8AC3E}">
        <p14:creationId xmlns:p14="http://schemas.microsoft.com/office/powerpoint/2010/main" val="1781228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8B99-78F8-4240-ADE8-357096939643}"/>
              </a:ext>
            </a:extLst>
          </p:cNvPr>
          <p:cNvSpPr>
            <a:spLocks noGrp="1"/>
          </p:cNvSpPr>
          <p:nvPr>
            <p:ph type="title"/>
          </p:nvPr>
        </p:nvSpPr>
        <p:spPr/>
        <p:txBody>
          <a:bodyPr/>
          <a:lstStyle/>
          <a:p>
            <a:r>
              <a:rPr lang="en-TR" b="1" dirty="0"/>
              <a:t>First Test with 5 Vertices:</a:t>
            </a:r>
            <a:endParaRPr lang="en-TR" dirty="0"/>
          </a:p>
        </p:txBody>
      </p:sp>
      <p:pic>
        <p:nvPicPr>
          <p:cNvPr id="4" name="Resim 1">
            <a:extLst>
              <a:ext uri="{FF2B5EF4-FFF2-40B4-BE49-F238E27FC236}">
                <a16:creationId xmlns:a16="http://schemas.microsoft.com/office/drawing/2014/main" id="{F6B2F398-21E9-2B49-8D36-E9896FF6EA02}"/>
              </a:ext>
            </a:extLst>
          </p:cNvPr>
          <p:cNvPicPr>
            <a:picLocks noChangeAspect="1"/>
          </p:cNvPicPr>
          <p:nvPr/>
        </p:nvPicPr>
        <p:blipFill>
          <a:blip r:embed="rId2"/>
          <a:stretch>
            <a:fillRect/>
          </a:stretch>
        </p:blipFill>
        <p:spPr>
          <a:xfrm>
            <a:off x="1223190" y="2252970"/>
            <a:ext cx="3948885" cy="2720343"/>
          </a:xfrm>
          <a:prstGeom prst="rect">
            <a:avLst/>
          </a:prstGeom>
        </p:spPr>
      </p:pic>
      <p:pic>
        <p:nvPicPr>
          <p:cNvPr id="5" name="Resim 196">
            <a:extLst>
              <a:ext uri="{FF2B5EF4-FFF2-40B4-BE49-F238E27FC236}">
                <a16:creationId xmlns:a16="http://schemas.microsoft.com/office/drawing/2014/main" id="{E048105F-A623-5F49-9971-5211BABBFAA6}"/>
              </a:ext>
            </a:extLst>
          </p:cNvPr>
          <p:cNvPicPr>
            <a:picLocks noChangeAspect="1"/>
          </p:cNvPicPr>
          <p:nvPr/>
        </p:nvPicPr>
        <p:blipFill>
          <a:blip r:embed="rId3"/>
          <a:stretch>
            <a:fillRect/>
          </a:stretch>
        </p:blipFill>
        <p:spPr>
          <a:xfrm>
            <a:off x="6286500" y="2586037"/>
            <a:ext cx="3908984" cy="2271713"/>
          </a:xfrm>
          <a:prstGeom prst="rect">
            <a:avLst/>
          </a:prstGeom>
        </p:spPr>
      </p:pic>
    </p:spTree>
    <p:extLst>
      <p:ext uri="{BB962C8B-B14F-4D97-AF65-F5344CB8AC3E}">
        <p14:creationId xmlns:p14="http://schemas.microsoft.com/office/powerpoint/2010/main" val="2463630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3AF-85C4-0E4C-BCB6-D84BE13D7029}"/>
              </a:ext>
            </a:extLst>
          </p:cNvPr>
          <p:cNvSpPr>
            <a:spLocks noGrp="1"/>
          </p:cNvSpPr>
          <p:nvPr>
            <p:ph type="title"/>
          </p:nvPr>
        </p:nvSpPr>
        <p:spPr/>
        <p:txBody>
          <a:bodyPr/>
          <a:lstStyle/>
          <a:p>
            <a:r>
              <a:rPr lang="en-TR" b="1" dirty="0"/>
              <a:t>Second Test with 10 Vertices:</a:t>
            </a:r>
            <a:endParaRPr lang="en-TR" dirty="0"/>
          </a:p>
        </p:txBody>
      </p:sp>
      <p:pic>
        <p:nvPicPr>
          <p:cNvPr id="4" name="Resim 197">
            <a:extLst>
              <a:ext uri="{FF2B5EF4-FFF2-40B4-BE49-F238E27FC236}">
                <a16:creationId xmlns:a16="http://schemas.microsoft.com/office/drawing/2014/main" id="{FDC93B59-9DED-C64F-9015-9DF313358757}"/>
              </a:ext>
            </a:extLst>
          </p:cNvPr>
          <p:cNvPicPr>
            <a:picLocks noChangeAspect="1"/>
          </p:cNvPicPr>
          <p:nvPr/>
        </p:nvPicPr>
        <p:blipFill>
          <a:blip r:embed="rId2"/>
          <a:stretch>
            <a:fillRect/>
          </a:stretch>
        </p:blipFill>
        <p:spPr>
          <a:xfrm>
            <a:off x="919815" y="2184400"/>
            <a:ext cx="5176185" cy="3616326"/>
          </a:xfrm>
          <a:prstGeom prst="rect">
            <a:avLst/>
          </a:prstGeom>
        </p:spPr>
      </p:pic>
      <p:pic>
        <p:nvPicPr>
          <p:cNvPr id="5" name="Resim 198" descr="metin içeren bir resim&#10;&#10;Açıklama otomatik olarak oluşturuldu">
            <a:extLst>
              <a:ext uri="{FF2B5EF4-FFF2-40B4-BE49-F238E27FC236}">
                <a16:creationId xmlns:a16="http://schemas.microsoft.com/office/drawing/2014/main" id="{1D1F999B-9787-4546-B30A-A618F9A3513B}"/>
              </a:ext>
            </a:extLst>
          </p:cNvPr>
          <p:cNvPicPr>
            <a:picLocks noChangeAspect="1"/>
          </p:cNvPicPr>
          <p:nvPr/>
        </p:nvPicPr>
        <p:blipFill>
          <a:blip r:embed="rId3"/>
          <a:stretch>
            <a:fillRect/>
          </a:stretch>
        </p:blipFill>
        <p:spPr>
          <a:xfrm>
            <a:off x="7015162" y="2362994"/>
            <a:ext cx="3523840" cy="3323432"/>
          </a:xfrm>
          <a:prstGeom prst="rect">
            <a:avLst/>
          </a:prstGeom>
        </p:spPr>
      </p:pic>
    </p:spTree>
    <p:extLst>
      <p:ext uri="{BB962C8B-B14F-4D97-AF65-F5344CB8AC3E}">
        <p14:creationId xmlns:p14="http://schemas.microsoft.com/office/powerpoint/2010/main" val="797017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A7F8E-80DE-6842-90F6-D6D4EA2E62AC}"/>
              </a:ext>
            </a:extLst>
          </p:cNvPr>
          <p:cNvSpPr>
            <a:spLocks noGrp="1"/>
          </p:cNvSpPr>
          <p:nvPr>
            <p:ph type="title"/>
          </p:nvPr>
        </p:nvSpPr>
        <p:spPr/>
        <p:txBody>
          <a:bodyPr/>
          <a:lstStyle/>
          <a:p>
            <a:r>
              <a:rPr lang="en-TR" b="1" dirty="0"/>
              <a:t>Last Test With 15 Vertices:</a:t>
            </a:r>
            <a:endParaRPr lang="en-TR" dirty="0"/>
          </a:p>
        </p:txBody>
      </p:sp>
      <p:pic>
        <p:nvPicPr>
          <p:cNvPr id="4" name="Resim 199">
            <a:extLst>
              <a:ext uri="{FF2B5EF4-FFF2-40B4-BE49-F238E27FC236}">
                <a16:creationId xmlns:a16="http://schemas.microsoft.com/office/drawing/2014/main" id="{B750D1BD-1BE8-C344-9D71-983111732A79}"/>
              </a:ext>
            </a:extLst>
          </p:cNvPr>
          <p:cNvPicPr>
            <a:picLocks noGrp="1" noChangeAspect="1"/>
          </p:cNvPicPr>
          <p:nvPr>
            <p:ph idx="1"/>
          </p:nvPr>
        </p:nvPicPr>
        <p:blipFill>
          <a:blip r:embed="rId2"/>
          <a:stretch>
            <a:fillRect/>
          </a:stretch>
        </p:blipFill>
        <p:spPr>
          <a:xfrm>
            <a:off x="838199" y="1907778"/>
            <a:ext cx="5769731" cy="4035822"/>
          </a:xfrm>
          <a:prstGeom prst="rect">
            <a:avLst/>
          </a:prstGeom>
        </p:spPr>
      </p:pic>
      <p:pic>
        <p:nvPicPr>
          <p:cNvPr id="5" name="Resim 200" descr="metin içeren bir resim&#10;&#10;Açıklama otomatik olarak oluşturuldu">
            <a:extLst>
              <a:ext uri="{FF2B5EF4-FFF2-40B4-BE49-F238E27FC236}">
                <a16:creationId xmlns:a16="http://schemas.microsoft.com/office/drawing/2014/main" id="{ECDE017B-D774-BB49-9FF8-52B1CB0CFEB8}"/>
              </a:ext>
            </a:extLst>
          </p:cNvPr>
          <p:cNvPicPr>
            <a:picLocks noChangeAspect="1"/>
          </p:cNvPicPr>
          <p:nvPr/>
        </p:nvPicPr>
        <p:blipFill>
          <a:blip r:embed="rId3"/>
          <a:stretch>
            <a:fillRect/>
          </a:stretch>
        </p:blipFill>
        <p:spPr>
          <a:xfrm>
            <a:off x="7115175" y="1907778"/>
            <a:ext cx="4035822" cy="4035822"/>
          </a:xfrm>
          <a:prstGeom prst="rect">
            <a:avLst/>
          </a:prstGeom>
        </p:spPr>
      </p:pic>
    </p:spTree>
    <p:extLst>
      <p:ext uri="{BB962C8B-B14F-4D97-AF65-F5344CB8AC3E}">
        <p14:creationId xmlns:p14="http://schemas.microsoft.com/office/powerpoint/2010/main" val="395281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A027-1662-8D4D-99E1-FD3F696EB360}"/>
              </a:ext>
            </a:extLst>
          </p:cNvPr>
          <p:cNvSpPr>
            <a:spLocks noGrp="1"/>
          </p:cNvSpPr>
          <p:nvPr>
            <p:ph type="title"/>
          </p:nvPr>
        </p:nvSpPr>
        <p:spPr/>
        <p:txBody>
          <a:bodyPr/>
          <a:lstStyle/>
          <a:p>
            <a:r>
              <a:rPr lang="en-TR" dirty="0"/>
              <a:t>MIS Example</a:t>
            </a:r>
          </a:p>
        </p:txBody>
      </p:sp>
      <p:pic>
        <p:nvPicPr>
          <p:cNvPr id="1026" name="Picture 2">
            <a:extLst>
              <a:ext uri="{FF2B5EF4-FFF2-40B4-BE49-F238E27FC236}">
                <a16:creationId xmlns:a16="http://schemas.microsoft.com/office/drawing/2014/main" id="{6856ECC3-EA17-584B-BF97-F638FD517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1982787"/>
            <a:ext cx="9818367" cy="34178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B2A519-C41C-6A47-9C47-B86FED85CB8E}"/>
              </a:ext>
            </a:extLst>
          </p:cNvPr>
          <p:cNvSpPr/>
          <p:nvPr/>
        </p:nvSpPr>
        <p:spPr>
          <a:xfrm>
            <a:off x="715329" y="5692774"/>
            <a:ext cx="10761342" cy="369332"/>
          </a:xfrm>
          <a:prstGeom prst="rect">
            <a:avLst/>
          </a:prstGeom>
        </p:spPr>
        <p:txBody>
          <a:bodyPr wrap="square">
            <a:spAutoFit/>
          </a:bodyPr>
          <a:lstStyle/>
          <a:p>
            <a:r>
              <a:rPr lang="en-US" i="1" dirty="0">
                <a:solidFill>
                  <a:srgbClr val="202122"/>
                </a:solidFill>
                <a:latin typeface="Arial" panose="020B0604020202020204" pitchFamily="34" charset="0"/>
              </a:rPr>
              <a:t>(Figure 1. Taken from: http://</a:t>
            </a:r>
            <a:r>
              <a:rPr lang="en-US" i="1" dirty="0" err="1">
                <a:solidFill>
                  <a:srgbClr val="202122"/>
                </a:solidFill>
                <a:latin typeface="Arial" panose="020B0604020202020204" pitchFamily="34" charset="0"/>
              </a:rPr>
              <a:t>yaroslavvb.blogspot.com</a:t>
            </a:r>
            <a:r>
              <a:rPr lang="en-US" i="1" dirty="0">
                <a:solidFill>
                  <a:srgbClr val="202122"/>
                </a:solidFill>
                <a:latin typeface="Arial" panose="020B0604020202020204" pitchFamily="34" charset="0"/>
              </a:rPr>
              <a:t>/2011/03/linear-programming-for-</a:t>
            </a:r>
            <a:r>
              <a:rPr lang="en-US" i="1" dirty="0" err="1">
                <a:solidFill>
                  <a:srgbClr val="202122"/>
                </a:solidFill>
                <a:latin typeface="Arial" panose="020B0604020202020204" pitchFamily="34" charset="0"/>
              </a:rPr>
              <a:t>maximum.html</a:t>
            </a:r>
            <a:r>
              <a:rPr lang="en-US" i="1" dirty="0">
                <a:solidFill>
                  <a:srgbClr val="202122"/>
                </a:solidFill>
                <a:latin typeface="Arial" panose="020B0604020202020204" pitchFamily="34" charset="0"/>
              </a:rPr>
              <a:t>)</a:t>
            </a:r>
            <a:endParaRPr lang="en-TR" dirty="0"/>
          </a:p>
        </p:txBody>
      </p:sp>
    </p:spTree>
    <p:extLst>
      <p:ext uri="{BB962C8B-B14F-4D97-AF65-F5344CB8AC3E}">
        <p14:creationId xmlns:p14="http://schemas.microsoft.com/office/powerpoint/2010/main" val="16512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4045-F122-1A41-BD10-B0A3719B0AB1}"/>
              </a:ext>
            </a:extLst>
          </p:cNvPr>
          <p:cNvSpPr>
            <a:spLocks noGrp="1"/>
          </p:cNvSpPr>
          <p:nvPr>
            <p:ph type="title"/>
          </p:nvPr>
        </p:nvSpPr>
        <p:spPr/>
        <p:txBody>
          <a:bodyPr>
            <a:normAutofit/>
          </a:bodyPr>
          <a:lstStyle/>
          <a:p>
            <a:r>
              <a:rPr lang="en-TR" b="1" dirty="0"/>
              <a:t>5. Experimental Analysis of the Performance (Performance Testing)</a:t>
            </a:r>
            <a:endParaRPr lang="en-TR"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994DFD-0F8C-144E-9EA4-C2346606AF09}"/>
                  </a:ext>
                </a:extLst>
              </p:cNvPr>
              <p:cNvSpPr>
                <a:spLocks noGrp="1"/>
              </p:cNvSpPr>
              <p:nvPr>
                <p:ph idx="1"/>
              </p:nvPr>
            </p:nvSpPr>
            <p:spPr>
              <a:xfrm>
                <a:off x="838200" y="1825625"/>
                <a:ext cx="10515600" cy="4667250"/>
              </a:xfrm>
            </p:spPr>
            <p:txBody>
              <a:bodyPr>
                <a:normAutofit lnSpcReduction="10000"/>
              </a:bodyPr>
              <a:lstStyle/>
              <a:p>
                <a:r>
                  <a:rPr lang="en-TR" dirty="0"/>
                  <a:t>In the performance testing, the implication of the Central Limit Theorem is followed by calculating sample mean (m) and standard deviation (sd) from predetermined N measurements. </a:t>
                </a:r>
              </a:p>
              <a:p>
                <a:r>
                  <a:rPr lang="en-TR" dirty="0"/>
                  <a:t>Estimated Standard Error is also calculated according to below formula:</a:t>
                </a:r>
              </a:p>
              <a:p>
                <a:r>
                  <a:rPr lang="en-TR" dirty="0"/>
                  <a:t>Estimated Standard Error (S</a:t>
                </a:r>
                <a:r>
                  <a:rPr lang="en-TR" baseline="-25000" dirty="0"/>
                  <a:t>m</a:t>
                </a:r>
                <a:r>
                  <a:rPr lang="en-TR" dirty="0"/>
                  <a:t>) = </a:t>
                </a:r>
                <a14:m>
                  <m:oMath xmlns:m="http://schemas.openxmlformats.org/officeDocument/2006/math">
                    <m:f>
                      <m:fPr>
                        <m:ctrlPr>
                          <a:rPr lang="en-TR" i="1"/>
                        </m:ctrlPr>
                      </m:fPr>
                      <m:num>
                        <m:r>
                          <m:rPr>
                            <m:sty m:val="p"/>
                          </m:rPr>
                          <a:rPr lang="en-TR"/>
                          <m:t>Sample</m:t>
                        </m:r>
                        <m:r>
                          <a:rPr lang="en-TR"/>
                          <m:t> </m:t>
                        </m:r>
                        <m:r>
                          <m:rPr>
                            <m:sty m:val="p"/>
                          </m:rPr>
                          <a:rPr lang="en-TR"/>
                          <m:t>Standard</m:t>
                        </m:r>
                        <m:r>
                          <a:rPr lang="en-TR"/>
                          <m:t> </m:t>
                        </m:r>
                        <m:r>
                          <m:rPr>
                            <m:sty m:val="p"/>
                          </m:rPr>
                          <a:rPr lang="en-TR"/>
                          <m:t>Deviation</m:t>
                        </m:r>
                        <m:r>
                          <a:rPr lang="en-TR"/>
                          <m:t> (</m:t>
                        </m:r>
                        <m:r>
                          <m:rPr>
                            <m:sty m:val="p"/>
                          </m:rPr>
                          <a:rPr lang="en-TR"/>
                          <m:t>sd</m:t>
                        </m:r>
                        <m:r>
                          <a:rPr lang="en-TR"/>
                          <m:t>)</m:t>
                        </m:r>
                      </m:num>
                      <m:den>
                        <m:r>
                          <a:rPr lang="en-TR" i="1"/>
                          <m:t>√</m:t>
                        </m:r>
                        <m:r>
                          <a:rPr lang="en-TR" i="1"/>
                          <m:t>𝑁</m:t>
                        </m:r>
                      </m:den>
                    </m:f>
                  </m:oMath>
                </a14:m>
                <a:endParaRPr lang="en-TR" dirty="0"/>
              </a:p>
              <a:p>
                <a:r>
                  <a:rPr lang="en-TR" dirty="0"/>
                  <a:t>At the end, the mean running time of all possible runs (M) can be seen in the below confidence interval:</a:t>
                </a:r>
              </a:p>
              <a:p>
                <a:r>
                  <a:rPr lang="en-TR" dirty="0"/>
                  <a:t>Population Mean (M) = [m – t x S</a:t>
                </a:r>
                <a:r>
                  <a:rPr lang="en-TR" baseline="-25000" dirty="0"/>
                  <a:t>m, </a:t>
                </a:r>
                <a:r>
                  <a:rPr lang="en-TR" dirty="0"/>
                  <a:t>m + t x S</a:t>
                </a:r>
                <a:r>
                  <a:rPr lang="en-TR" baseline="-25000" dirty="0"/>
                  <a:t>m</a:t>
                </a:r>
                <a:r>
                  <a:rPr lang="en-TR" dirty="0"/>
                  <a:t>] with probability CL% where CL corresponds to the Confidence Level, t is a parameter from t-table.</a:t>
                </a:r>
              </a:p>
            </p:txBody>
          </p:sp>
        </mc:Choice>
        <mc:Fallback>
          <p:sp>
            <p:nvSpPr>
              <p:cNvPr id="3" name="Content Placeholder 2">
                <a:extLst>
                  <a:ext uri="{FF2B5EF4-FFF2-40B4-BE49-F238E27FC236}">
                    <a16:creationId xmlns:a16="http://schemas.microsoft.com/office/drawing/2014/main" id="{15994DFD-0F8C-144E-9EA4-C2346606AF0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981" b="-542"/>
                </a:stretch>
              </a:blipFill>
            </p:spPr>
            <p:txBody>
              <a:bodyPr/>
              <a:lstStyle/>
              <a:p>
                <a:r>
                  <a:rPr lang="en-TR">
                    <a:noFill/>
                  </a:rPr>
                  <a:t> </a:t>
                </a:r>
              </a:p>
            </p:txBody>
          </p:sp>
        </mc:Fallback>
      </mc:AlternateContent>
    </p:spTree>
    <p:extLst>
      <p:ext uri="{BB962C8B-B14F-4D97-AF65-F5344CB8AC3E}">
        <p14:creationId xmlns:p14="http://schemas.microsoft.com/office/powerpoint/2010/main" val="3163067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3545-09F7-0D42-A39A-AD07CB7B7CF6}"/>
              </a:ext>
            </a:extLst>
          </p:cNvPr>
          <p:cNvSpPr>
            <a:spLocks noGrp="1"/>
          </p:cNvSpPr>
          <p:nvPr>
            <p:ph type="title"/>
          </p:nvPr>
        </p:nvSpPr>
        <p:spPr>
          <a:xfrm>
            <a:off x="838200" y="166430"/>
            <a:ext cx="10515600" cy="1325563"/>
          </a:xfrm>
        </p:spPr>
        <p:txBody>
          <a:bodyPr/>
          <a:lstStyle/>
          <a:p>
            <a:r>
              <a:rPr lang="en-TR" b="1" dirty="0"/>
              <a:t>Mean Running Times – Vertice Number</a:t>
            </a:r>
          </a:p>
        </p:txBody>
      </p:sp>
      <p:sp>
        <p:nvSpPr>
          <p:cNvPr id="3" name="Content Placeholder 2">
            <a:extLst>
              <a:ext uri="{FF2B5EF4-FFF2-40B4-BE49-F238E27FC236}">
                <a16:creationId xmlns:a16="http://schemas.microsoft.com/office/drawing/2014/main" id="{EAD8964B-7A62-D046-B421-FA5FAA2E8A85}"/>
              </a:ext>
            </a:extLst>
          </p:cNvPr>
          <p:cNvSpPr>
            <a:spLocks noGrp="1"/>
          </p:cNvSpPr>
          <p:nvPr>
            <p:ph idx="1"/>
          </p:nvPr>
        </p:nvSpPr>
        <p:spPr>
          <a:xfrm>
            <a:off x="838200" y="1491993"/>
            <a:ext cx="10515600" cy="1937007"/>
          </a:xfrm>
        </p:spPr>
        <p:txBody>
          <a:bodyPr>
            <a:normAutofit/>
          </a:bodyPr>
          <a:lstStyle/>
          <a:p>
            <a:r>
              <a:rPr lang="en-TR" sz="2200" b="1" dirty="0"/>
              <a:t>Firstly,</a:t>
            </a:r>
            <a:r>
              <a:rPr lang="en-TR" sz="2200" dirty="0"/>
              <a:t> relation between </a:t>
            </a:r>
            <a:r>
              <a:rPr lang="en-TR" sz="2200" b="1" dirty="0"/>
              <a:t>mean running time and the number of vertices</a:t>
            </a:r>
            <a:r>
              <a:rPr lang="en-TR" sz="2200" dirty="0"/>
              <a:t> is investigated with 90% and 95% Confidence Level, and N = 20 runs of our program for a certain number of vertices while having constant Edge Density with the parameter p = 0.4. Corresponding t values for both confidence levels are 1.729 and 2.093 respectively. </a:t>
            </a:r>
          </a:p>
          <a:p>
            <a:r>
              <a:rPr lang="en-TR" sz="2200" b="1" dirty="0"/>
              <a:t>Results can be seen below table:</a:t>
            </a:r>
            <a:r>
              <a:rPr lang="en-TR" sz="2200" dirty="0">
                <a:effectLst/>
              </a:rPr>
              <a:t> </a:t>
            </a:r>
            <a:endParaRPr lang="en-TR" sz="2200" dirty="0"/>
          </a:p>
        </p:txBody>
      </p:sp>
      <p:pic>
        <p:nvPicPr>
          <p:cNvPr id="4" name="Resim 201">
            <a:extLst>
              <a:ext uri="{FF2B5EF4-FFF2-40B4-BE49-F238E27FC236}">
                <a16:creationId xmlns:a16="http://schemas.microsoft.com/office/drawing/2014/main" id="{D4979C58-FDF4-0A45-A85C-8E6629F11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640" y="3223291"/>
            <a:ext cx="10222719" cy="3262570"/>
          </a:xfrm>
          <a:prstGeom prst="rect">
            <a:avLst/>
          </a:prstGeom>
        </p:spPr>
      </p:pic>
    </p:spTree>
    <p:extLst>
      <p:ext uri="{BB962C8B-B14F-4D97-AF65-F5344CB8AC3E}">
        <p14:creationId xmlns:p14="http://schemas.microsoft.com/office/powerpoint/2010/main" val="2878724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331D-E05F-5F44-98CB-3E3768C7562A}"/>
              </a:ext>
            </a:extLst>
          </p:cNvPr>
          <p:cNvSpPr>
            <a:spLocks noGrp="1"/>
          </p:cNvSpPr>
          <p:nvPr>
            <p:ph type="title"/>
          </p:nvPr>
        </p:nvSpPr>
        <p:spPr/>
        <p:txBody>
          <a:bodyPr/>
          <a:lstStyle/>
          <a:p>
            <a:r>
              <a:rPr lang="en-TR" b="1" dirty="0"/>
              <a:t>Result Plot</a:t>
            </a:r>
          </a:p>
        </p:txBody>
      </p:sp>
      <p:pic>
        <p:nvPicPr>
          <p:cNvPr id="4" name="Resim 202">
            <a:extLst>
              <a:ext uri="{FF2B5EF4-FFF2-40B4-BE49-F238E27FC236}">
                <a16:creationId xmlns:a16="http://schemas.microsoft.com/office/drawing/2014/main" id="{BF574A71-CEB2-5745-9E01-FED05F7DD2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074" y="1823243"/>
            <a:ext cx="5522861" cy="3891757"/>
          </a:xfrm>
          <a:prstGeom prst="rect">
            <a:avLst/>
          </a:prstGeom>
        </p:spPr>
      </p:pic>
      <p:sp>
        <p:nvSpPr>
          <p:cNvPr id="5" name="TextBox 4">
            <a:extLst>
              <a:ext uri="{FF2B5EF4-FFF2-40B4-BE49-F238E27FC236}">
                <a16:creationId xmlns:a16="http://schemas.microsoft.com/office/drawing/2014/main" id="{15CB1B39-923A-4B44-A604-0C75D52300B4}"/>
              </a:ext>
            </a:extLst>
          </p:cNvPr>
          <p:cNvSpPr txBox="1"/>
          <p:nvPr/>
        </p:nvSpPr>
        <p:spPr>
          <a:xfrm>
            <a:off x="6981826" y="2551837"/>
            <a:ext cx="4371974" cy="1754326"/>
          </a:xfrm>
          <a:prstGeom prst="rect">
            <a:avLst/>
          </a:prstGeom>
          <a:noFill/>
        </p:spPr>
        <p:txBody>
          <a:bodyPr wrap="square" rtlCol="0">
            <a:spAutoFit/>
          </a:bodyPr>
          <a:lstStyle/>
          <a:p>
            <a:r>
              <a:rPr lang="en-TR" dirty="0"/>
              <a:t>Non-surprisingly, mean running time of the algorithm increases as the number of vertices are increasing. It can be seen that our time complexity follows O(V</a:t>
            </a:r>
            <a:r>
              <a:rPr lang="en-TR" baseline="30000" dirty="0"/>
              <a:t>3</a:t>
            </a:r>
            <a:r>
              <a:rPr lang="en-TR" dirty="0"/>
              <a:t>) as proposed.</a:t>
            </a:r>
          </a:p>
          <a:p>
            <a:endParaRPr lang="en-TR" dirty="0"/>
          </a:p>
        </p:txBody>
      </p:sp>
    </p:spTree>
    <p:extLst>
      <p:ext uri="{BB962C8B-B14F-4D97-AF65-F5344CB8AC3E}">
        <p14:creationId xmlns:p14="http://schemas.microsoft.com/office/powerpoint/2010/main" val="601171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95D2-8FF5-C14E-B2C3-EF330C43E9A2}"/>
              </a:ext>
            </a:extLst>
          </p:cNvPr>
          <p:cNvSpPr>
            <a:spLocks noGrp="1"/>
          </p:cNvSpPr>
          <p:nvPr>
            <p:ph type="title"/>
          </p:nvPr>
        </p:nvSpPr>
        <p:spPr/>
        <p:txBody>
          <a:bodyPr/>
          <a:lstStyle/>
          <a:p>
            <a:r>
              <a:rPr lang="en-TR" b="1" dirty="0"/>
              <a:t>Mean Running Time and the Edge Density</a:t>
            </a:r>
            <a:r>
              <a:rPr lang="en-TR" dirty="0">
                <a:effectLst/>
              </a:rPr>
              <a:t> </a:t>
            </a:r>
            <a:endParaRPr lang="en-TR" dirty="0"/>
          </a:p>
        </p:txBody>
      </p:sp>
      <p:sp>
        <p:nvSpPr>
          <p:cNvPr id="3" name="Content Placeholder 2">
            <a:extLst>
              <a:ext uri="{FF2B5EF4-FFF2-40B4-BE49-F238E27FC236}">
                <a16:creationId xmlns:a16="http://schemas.microsoft.com/office/drawing/2014/main" id="{0B51DC76-D5D1-604B-8AA8-764C78112BF0}"/>
              </a:ext>
            </a:extLst>
          </p:cNvPr>
          <p:cNvSpPr>
            <a:spLocks noGrp="1"/>
          </p:cNvSpPr>
          <p:nvPr>
            <p:ph idx="1"/>
          </p:nvPr>
        </p:nvSpPr>
        <p:spPr>
          <a:xfrm>
            <a:off x="838200" y="1825625"/>
            <a:ext cx="10515600" cy="1807261"/>
          </a:xfrm>
        </p:spPr>
        <p:txBody>
          <a:bodyPr/>
          <a:lstStyle/>
          <a:p>
            <a:r>
              <a:rPr lang="en-TR" sz="2200" b="1" dirty="0"/>
              <a:t>Secondly,</a:t>
            </a:r>
            <a:r>
              <a:rPr lang="en-TR" sz="2200" dirty="0"/>
              <a:t> relation between </a:t>
            </a:r>
            <a:r>
              <a:rPr lang="en-TR" sz="2200" b="1" dirty="0"/>
              <a:t>mean running time and the Edge Density </a:t>
            </a:r>
            <a:r>
              <a:rPr lang="en-TR" sz="2200" dirty="0"/>
              <a:t>is investigated with 90% and 95% Confidence Level, and N = 20 runs of our program for a certain number of vertices while having constant number of vertices as 200. Corresponding t values for both confidence levels are 1.729 and 2.093 respectively. </a:t>
            </a:r>
          </a:p>
          <a:p>
            <a:r>
              <a:rPr lang="en-TR" sz="2200" b="1" dirty="0"/>
              <a:t>Results can be seen below table</a:t>
            </a:r>
            <a:r>
              <a:rPr lang="en-TR" sz="2200" dirty="0">
                <a:effectLst/>
              </a:rPr>
              <a:t> </a:t>
            </a:r>
            <a:endParaRPr lang="en-TR" sz="2200" dirty="0"/>
          </a:p>
        </p:txBody>
      </p:sp>
      <p:pic>
        <p:nvPicPr>
          <p:cNvPr id="5" name="Picture 4" descr="Table&#10;&#10;Description automatically generated">
            <a:extLst>
              <a:ext uri="{FF2B5EF4-FFF2-40B4-BE49-F238E27FC236}">
                <a16:creationId xmlns:a16="http://schemas.microsoft.com/office/drawing/2014/main" id="{DC36B999-73EC-A64E-87AE-338C24853273}"/>
              </a:ext>
            </a:extLst>
          </p:cNvPr>
          <p:cNvPicPr>
            <a:picLocks noChangeAspect="1"/>
          </p:cNvPicPr>
          <p:nvPr/>
        </p:nvPicPr>
        <p:blipFill>
          <a:blip r:embed="rId2"/>
          <a:stretch>
            <a:fillRect/>
          </a:stretch>
        </p:blipFill>
        <p:spPr>
          <a:xfrm>
            <a:off x="1085849" y="3632886"/>
            <a:ext cx="9080919" cy="3164313"/>
          </a:xfrm>
          <a:prstGeom prst="rect">
            <a:avLst/>
          </a:prstGeom>
        </p:spPr>
      </p:pic>
    </p:spTree>
    <p:extLst>
      <p:ext uri="{BB962C8B-B14F-4D97-AF65-F5344CB8AC3E}">
        <p14:creationId xmlns:p14="http://schemas.microsoft.com/office/powerpoint/2010/main" val="1487043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D59A-0BAE-5F47-B8EE-6280121A598E}"/>
              </a:ext>
            </a:extLst>
          </p:cNvPr>
          <p:cNvSpPr>
            <a:spLocks noGrp="1"/>
          </p:cNvSpPr>
          <p:nvPr>
            <p:ph type="title"/>
          </p:nvPr>
        </p:nvSpPr>
        <p:spPr/>
        <p:txBody>
          <a:bodyPr/>
          <a:lstStyle/>
          <a:p>
            <a:r>
              <a:rPr lang="en-TR" b="1" dirty="0"/>
              <a:t>Plot Result</a:t>
            </a:r>
          </a:p>
        </p:txBody>
      </p:sp>
      <p:pic>
        <p:nvPicPr>
          <p:cNvPr id="4" name="Resim 204">
            <a:extLst>
              <a:ext uri="{FF2B5EF4-FFF2-40B4-BE49-F238E27FC236}">
                <a16:creationId xmlns:a16="http://schemas.microsoft.com/office/drawing/2014/main" id="{62D498FE-2E4D-FB47-A5BB-0E405EB7C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928" y="2079041"/>
            <a:ext cx="3934947" cy="2792997"/>
          </a:xfrm>
          <a:prstGeom prst="rect">
            <a:avLst/>
          </a:prstGeom>
        </p:spPr>
      </p:pic>
      <p:sp>
        <p:nvSpPr>
          <p:cNvPr id="5" name="TextBox 4">
            <a:extLst>
              <a:ext uri="{FF2B5EF4-FFF2-40B4-BE49-F238E27FC236}">
                <a16:creationId xmlns:a16="http://schemas.microsoft.com/office/drawing/2014/main" id="{68E2F611-B899-904C-A391-80EFBBDC9A82}"/>
              </a:ext>
            </a:extLst>
          </p:cNvPr>
          <p:cNvSpPr txBox="1"/>
          <p:nvPr/>
        </p:nvSpPr>
        <p:spPr>
          <a:xfrm>
            <a:off x="5950938" y="2472546"/>
            <a:ext cx="4839859" cy="1477328"/>
          </a:xfrm>
          <a:prstGeom prst="rect">
            <a:avLst/>
          </a:prstGeom>
          <a:noFill/>
        </p:spPr>
        <p:txBody>
          <a:bodyPr wrap="square" rtlCol="0">
            <a:spAutoFit/>
          </a:bodyPr>
          <a:lstStyle/>
          <a:p>
            <a:r>
              <a:rPr lang="en-TR" dirty="0"/>
              <a:t>It can be observed that mean running time of the algorithm increases as the Edge Density is increasing. It confirms our proposal that sorting (‘next_vertice_sort’) is the most time-consuming part in our algorithm.</a:t>
            </a:r>
          </a:p>
        </p:txBody>
      </p:sp>
    </p:spTree>
    <p:extLst>
      <p:ext uri="{BB962C8B-B14F-4D97-AF65-F5344CB8AC3E}">
        <p14:creationId xmlns:p14="http://schemas.microsoft.com/office/powerpoint/2010/main" val="2996266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CBF0-8613-7342-8397-A978CC481891}"/>
              </a:ext>
            </a:extLst>
          </p:cNvPr>
          <p:cNvSpPr>
            <a:spLocks noGrp="1"/>
          </p:cNvSpPr>
          <p:nvPr>
            <p:ph type="title"/>
          </p:nvPr>
        </p:nvSpPr>
        <p:spPr/>
        <p:txBody>
          <a:bodyPr/>
          <a:lstStyle/>
          <a:p>
            <a:r>
              <a:rPr lang="en-TR" b="1" dirty="0"/>
              <a:t>Exact and Approximation Algorithms’ Running Times </a:t>
            </a:r>
          </a:p>
        </p:txBody>
      </p:sp>
      <p:pic>
        <p:nvPicPr>
          <p:cNvPr id="4" name="Resim 205">
            <a:extLst>
              <a:ext uri="{FF2B5EF4-FFF2-40B4-BE49-F238E27FC236}">
                <a16:creationId xmlns:a16="http://schemas.microsoft.com/office/drawing/2014/main" id="{B8A94E16-43D0-AD48-9D43-819324893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97" y="2080570"/>
            <a:ext cx="4850020" cy="3434405"/>
          </a:xfrm>
          <a:prstGeom prst="rect">
            <a:avLst/>
          </a:prstGeom>
        </p:spPr>
      </p:pic>
      <p:sp>
        <p:nvSpPr>
          <p:cNvPr id="5" name="TextBox 4">
            <a:extLst>
              <a:ext uri="{FF2B5EF4-FFF2-40B4-BE49-F238E27FC236}">
                <a16:creationId xmlns:a16="http://schemas.microsoft.com/office/drawing/2014/main" id="{7F271ADF-6C07-8447-A951-F04B6FA6AF30}"/>
              </a:ext>
            </a:extLst>
          </p:cNvPr>
          <p:cNvSpPr txBox="1"/>
          <p:nvPr/>
        </p:nvSpPr>
        <p:spPr>
          <a:xfrm>
            <a:off x="7058025" y="2814971"/>
            <a:ext cx="3671887" cy="1477328"/>
          </a:xfrm>
          <a:prstGeom prst="rect">
            <a:avLst/>
          </a:prstGeom>
          <a:noFill/>
        </p:spPr>
        <p:txBody>
          <a:bodyPr wrap="square" rtlCol="0">
            <a:spAutoFit/>
          </a:bodyPr>
          <a:lstStyle/>
          <a:p>
            <a:r>
              <a:rPr lang="en-TR" dirty="0"/>
              <a:t>It can be seen that brute force solution dominates the approximation solutions as its time complexity is exponential time compared to polynomial time.</a:t>
            </a:r>
            <a:r>
              <a:rPr lang="en-TR" dirty="0">
                <a:effectLst/>
              </a:rPr>
              <a:t> </a:t>
            </a:r>
            <a:endParaRPr lang="en-TR" dirty="0"/>
          </a:p>
        </p:txBody>
      </p:sp>
    </p:spTree>
    <p:extLst>
      <p:ext uri="{BB962C8B-B14F-4D97-AF65-F5344CB8AC3E}">
        <p14:creationId xmlns:p14="http://schemas.microsoft.com/office/powerpoint/2010/main" val="2178516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D57B-7391-9B4E-B3B2-CF8D454EA6A4}"/>
              </a:ext>
            </a:extLst>
          </p:cNvPr>
          <p:cNvSpPr>
            <a:spLocks noGrp="1"/>
          </p:cNvSpPr>
          <p:nvPr>
            <p:ph type="title"/>
          </p:nvPr>
        </p:nvSpPr>
        <p:spPr/>
        <p:txBody>
          <a:bodyPr/>
          <a:lstStyle/>
          <a:p>
            <a:r>
              <a:rPr lang="en-TR" b="1" dirty="0"/>
              <a:t>Quality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6A7474-65C6-F843-B9DB-20B1BA0BD0EF}"/>
                  </a:ext>
                </a:extLst>
              </p:cNvPr>
              <p:cNvSpPr>
                <a:spLocks noGrp="1"/>
              </p:cNvSpPr>
              <p:nvPr>
                <p:ph idx="1"/>
              </p:nvPr>
            </p:nvSpPr>
            <p:spPr>
              <a:xfrm>
                <a:off x="838200" y="1825625"/>
                <a:ext cx="10515600" cy="1700555"/>
              </a:xfrm>
            </p:spPr>
            <p:txBody>
              <a:bodyPr>
                <a:normAutofit/>
              </a:bodyPr>
              <a:lstStyle/>
              <a:p>
                <a:r>
                  <a:rPr lang="en-TR" sz="2200" dirty="0"/>
                  <a:t>To analyze ratio bound experimentally, quality measure can be used with the help Brute Force algorithm. Quality of the Approximation algorithm will be calculated as following way with 50 tries each time for same number of vertices:</a:t>
                </a:r>
              </a:p>
              <a:p>
                <a:pPr marL="0" indent="0" algn="ctr">
                  <a:buNone/>
                </a:pPr>
                <a14:m>
                  <m:oMath xmlns:m="http://schemas.openxmlformats.org/officeDocument/2006/math">
                    <m:r>
                      <a:rPr lang="en-TR" sz="2200" i="1"/>
                      <m:t>𝑄𝑢𝑎𝑙𝑖𝑡𝑦</m:t>
                    </m:r>
                    <m:r>
                      <a:rPr lang="en-TR" sz="2200"/>
                      <m:t>=</m:t>
                    </m:r>
                    <m:f>
                      <m:fPr>
                        <m:ctrlPr>
                          <a:rPr lang="en-TR" sz="2200" i="1"/>
                        </m:ctrlPr>
                      </m:fPr>
                      <m:num>
                        <m:r>
                          <m:rPr>
                            <m:sty m:val="p"/>
                          </m:rPr>
                          <a:rPr lang="en-TR" sz="2200"/>
                          <m:t>Cardinality</m:t>
                        </m:r>
                        <m:r>
                          <a:rPr lang="en-TR" sz="2200"/>
                          <m:t> </m:t>
                        </m:r>
                        <m:r>
                          <m:rPr>
                            <m:sty m:val="p"/>
                          </m:rPr>
                          <a:rPr lang="en-TR" sz="2200"/>
                          <m:t>of</m:t>
                        </m:r>
                        <m:r>
                          <a:rPr lang="en-TR" sz="2200"/>
                          <m:t> </m:t>
                        </m:r>
                        <m:r>
                          <m:rPr>
                            <m:sty m:val="p"/>
                          </m:rPr>
                          <a:rPr lang="en-TR" sz="2200"/>
                          <m:t>Approximation</m:t>
                        </m:r>
                        <m:r>
                          <a:rPr lang="en-TR" sz="2200"/>
                          <m:t> </m:t>
                        </m:r>
                        <m:r>
                          <m:rPr>
                            <m:sty m:val="p"/>
                          </m:rPr>
                          <a:rPr lang="en-TR" sz="2200"/>
                          <m:t>Algorithm</m:t>
                        </m:r>
                      </m:num>
                      <m:den>
                        <m:r>
                          <m:rPr>
                            <m:sty m:val="p"/>
                          </m:rPr>
                          <a:rPr lang="en-TR" sz="2200"/>
                          <m:t>Cardinality</m:t>
                        </m:r>
                        <m:r>
                          <a:rPr lang="en-TR" sz="2200"/>
                          <m:t> </m:t>
                        </m:r>
                        <m:r>
                          <m:rPr>
                            <m:sty m:val="p"/>
                          </m:rPr>
                          <a:rPr lang="en-TR" sz="2200"/>
                          <m:t>of</m:t>
                        </m:r>
                        <m:r>
                          <a:rPr lang="en-TR" sz="2200"/>
                          <m:t> </m:t>
                        </m:r>
                        <m:r>
                          <m:rPr>
                            <m:sty m:val="p"/>
                          </m:rPr>
                          <a:rPr lang="en-TR" sz="2200"/>
                          <m:t>Brute</m:t>
                        </m:r>
                        <m:r>
                          <a:rPr lang="en-TR" sz="2200"/>
                          <m:t> </m:t>
                        </m:r>
                        <m:r>
                          <m:rPr>
                            <m:sty m:val="p"/>
                          </m:rPr>
                          <a:rPr lang="en-TR" sz="2200"/>
                          <m:t>Force</m:t>
                        </m:r>
                        <m:r>
                          <a:rPr lang="en-TR" sz="2200"/>
                          <m:t> </m:t>
                        </m:r>
                        <m:r>
                          <m:rPr>
                            <m:sty m:val="p"/>
                          </m:rPr>
                          <a:rPr lang="en-TR" sz="2200"/>
                          <m:t>Algorithm</m:t>
                        </m:r>
                      </m:den>
                    </m:f>
                  </m:oMath>
                </a14:m>
                <a:r>
                  <a:rPr lang="en-TR" sz="2200" dirty="0">
                    <a:effectLst/>
                  </a:rPr>
                  <a:t> </a:t>
                </a:r>
              </a:p>
              <a:p>
                <a:pPr marL="0" indent="0" algn="ctr">
                  <a:buNone/>
                </a:pPr>
                <a:endParaRPr lang="en-TR" sz="2200" dirty="0"/>
              </a:p>
              <a:p>
                <a:pPr marL="0" indent="0" algn="ctr">
                  <a:buNone/>
                </a:pPr>
                <a:endParaRPr lang="en-TR" sz="2200" dirty="0"/>
              </a:p>
            </p:txBody>
          </p:sp>
        </mc:Choice>
        <mc:Fallback>
          <p:sp>
            <p:nvSpPr>
              <p:cNvPr id="3" name="Content Placeholder 2">
                <a:extLst>
                  <a:ext uri="{FF2B5EF4-FFF2-40B4-BE49-F238E27FC236}">
                    <a16:creationId xmlns:a16="http://schemas.microsoft.com/office/drawing/2014/main" id="{146A7474-65C6-F843-B9DB-20B1BA0BD0EF}"/>
                  </a:ext>
                </a:extLst>
              </p:cNvPr>
              <p:cNvSpPr>
                <a:spLocks noGrp="1" noRot="1" noChangeAspect="1" noMove="1" noResize="1" noEditPoints="1" noAdjustHandles="1" noChangeArrowheads="1" noChangeShapeType="1" noTextEdit="1"/>
              </p:cNvSpPr>
              <p:nvPr>
                <p:ph idx="1"/>
              </p:nvPr>
            </p:nvSpPr>
            <p:spPr>
              <a:xfrm>
                <a:off x="838200" y="1825625"/>
                <a:ext cx="10515600" cy="1700555"/>
              </a:xfrm>
              <a:blipFill>
                <a:blip r:embed="rId2"/>
                <a:stretch>
                  <a:fillRect l="-724" t="-4444"/>
                </a:stretch>
              </a:blipFill>
            </p:spPr>
            <p:txBody>
              <a:bodyPr/>
              <a:lstStyle/>
              <a:p>
                <a:r>
                  <a:rPr lang="en-TR">
                    <a:noFill/>
                  </a:rPr>
                  <a:t> </a:t>
                </a:r>
              </a:p>
            </p:txBody>
          </p:sp>
        </mc:Fallback>
      </mc:AlternateContent>
      <p:pic>
        <p:nvPicPr>
          <p:cNvPr id="4" name="Resim 207" descr="tablo içeren bir resim&#10;&#10;Açıklama otomatik olarak oluşturuldu">
            <a:extLst>
              <a:ext uri="{FF2B5EF4-FFF2-40B4-BE49-F238E27FC236}">
                <a16:creationId xmlns:a16="http://schemas.microsoft.com/office/drawing/2014/main" id="{B28EC2AB-2CBA-B444-8B62-62601E5ADA0F}"/>
              </a:ext>
            </a:extLst>
          </p:cNvPr>
          <p:cNvPicPr>
            <a:picLocks noChangeAspect="1"/>
          </p:cNvPicPr>
          <p:nvPr/>
        </p:nvPicPr>
        <p:blipFill>
          <a:blip r:embed="rId3"/>
          <a:stretch>
            <a:fillRect/>
          </a:stretch>
        </p:blipFill>
        <p:spPr>
          <a:xfrm>
            <a:off x="1304280" y="3526180"/>
            <a:ext cx="9197298" cy="2785720"/>
          </a:xfrm>
          <a:prstGeom prst="rect">
            <a:avLst/>
          </a:prstGeom>
        </p:spPr>
      </p:pic>
    </p:spTree>
    <p:extLst>
      <p:ext uri="{BB962C8B-B14F-4D97-AF65-F5344CB8AC3E}">
        <p14:creationId xmlns:p14="http://schemas.microsoft.com/office/powerpoint/2010/main" val="353886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B1875-D922-6840-882A-231C61330654}"/>
              </a:ext>
            </a:extLst>
          </p:cNvPr>
          <p:cNvSpPr>
            <a:spLocks noGrp="1"/>
          </p:cNvSpPr>
          <p:nvPr>
            <p:ph type="title"/>
          </p:nvPr>
        </p:nvSpPr>
        <p:spPr/>
        <p:txBody>
          <a:bodyPr>
            <a:normAutofit/>
          </a:bodyPr>
          <a:lstStyle/>
          <a:p>
            <a:r>
              <a:rPr lang="en-TR" b="1" dirty="0"/>
              <a:t>6. Experimental Analysis of the Correctness (Correctness Testing)</a:t>
            </a:r>
            <a:endParaRPr lang="en-TR" dirty="0"/>
          </a:p>
        </p:txBody>
      </p:sp>
      <p:sp>
        <p:nvSpPr>
          <p:cNvPr id="3" name="Content Placeholder 2">
            <a:extLst>
              <a:ext uri="{FF2B5EF4-FFF2-40B4-BE49-F238E27FC236}">
                <a16:creationId xmlns:a16="http://schemas.microsoft.com/office/drawing/2014/main" id="{A15DBEB8-D6DD-FF4F-B83F-A0F77B59EEC0}"/>
              </a:ext>
            </a:extLst>
          </p:cNvPr>
          <p:cNvSpPr>
            <a:spLocks noGrp="1"/>
          </p:cNvSpPr>
          <p:nvPr>
            <p:ph idx="1"/>
          </p:nvPr>
        </p:nvSpPr>
        <p:spPr/>
        <p:txBody>
          <a:bodyPr/>
          <a:lstStyle/>
          <a:p>
            <a:r>
              <a:rPr lang="en-TR" dirty="0"/>
              <a:t>Proposed approximation algorithm may find an independent set which is not a maximum independent set for a given graph. </a:t>
            </a:r>
          </a:p>
          <a:p>
            <a:r>
              <a:rPr lang="en-TR" dirty="0"/>
              <a:t>However, its result is always an independent set which is explained in the algorithm analysis part. </a:t>
            </a:r>
          </a:p>
          <a:p>
            <a:r>
              <a:rPr lang="en-TR" dirty="0"/>
              <a:t>Therefore, we can say that approximation algorithm is correct. To prove this argument, approximation algorithm is executed for 200 times with 100 number of vertices which is quite big graph. </a:t>
            </a:r>
          </a:p>
          <a:p>
            <a:r>
              <a:rPr lang="en-TR" dirty="0"/>
              <a:t>Then, each time result of the algorithm is checked whether it is an independent set or not.  </a:t>
            </a:r>
          </a:p>
          <a:p>
            <a:endParaRPr lang="en-TR" dirty="0"/>
          </a:p>
        </p:txBody>
      </p:sp>
    </p:spTree>
    <p:extLst>
      <p:ext uri="{BB962C8B-B14F-4D97-AF65-F5344CB8AC3E}">
        <p14:creationId xmlns:p14="http://schemas.microsoft.com/office/powerpoint/2010/main" val="3326430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DC65-B766-CF46-8412-403613B4AA63}"/>
              </a:ext>
            </a:extLst>
          </p:cNvPr>
          <p:cNvSpPr>
            <a:spLocks noGrp="1"/>
          </p:cNvSpPr>
          <p:nvPr>
            <p:ph type="title"/>
          </p:nvPr>
        </p:nvSpPr>
        <p:spPr/>
        <p:txBody>
          <a:bodyPr>
            <a:normAutofit/>
          </a:bodyPr>
          <a:lstStyle/>
          <a:p>
            <a:r>
              <a:rPr lang="en-TR" b="1" dirty="0"/>
              <a:t>Showing Independency of Result Implementation:</a:t>
            </a:r>
            <a:endParaRPr lang="en-TR" dirty="0"/>
          </a:p>
        </p:txBody>
      </p:sp>
      <p:sp>
        <p:nvSpPr>
          <p:cNvPr id="3" name="Content Placeholder 2">
            <a:extLst>
              <a:ext uri="{FF2B5EF4-FFF2-40B4-BE49-F238E27FC236}">
                <a16:creationId xmlns:a16="http://schemas.microsoft.com/office/drawing/2014/main" id="{4BBE3B00-5FC2-D04F-9AAB-3DE46937921C}"/>
              </a:ext>
            </a:extLst>
          </p:cNvPr>
          <p:cNvSpPr>
            <a:spLocks noGrp="1"/>
          </p:cNvSpPr>
          <p:nvPr>
            <p:ph idx="1"/>
          </p:nvPr>
        </p:nvSpPr>
        <p:spPr>
          <a:xfrm>
            <a:off x="838200" y="1825625"/>
            <a:ext cx="10515600" cy="1214137"/>
          </a:xfrm>
        </p:spPr>
        <p:txBody>
          <a:bodyPr>
            <a:normAutofit/>
          </a:bodyPr>
          <a:lstStyle/>
          <a:p>
            <a:r>
              <a:rPr lang="en-TR" sz="2200" dirty="0"/>
              <a:t>In the implementation, networkx’s hasedge() function is utilized to check if there is an edge between a vertex and the other vertex in the result of approximation algorithm.</a:t>
            </a:r>
          </a:p>
          <a:p>
            <a:r>
              <a:rPr lang="en-TR" sz="2200" dirty="0"/>
              <a:t>Implementation:</a:t>
            </a:r>
          </a:p>
          <a:p>
            <a:endParaRPr lang="en-TR" sz="2200" dirty="0"/>
          </a:p>
        </p:txBody>
      </p:sp>
      <p:pic>
        <p:nvPicPr>
          <p:cNvPr id="5" name="Resim 208" descr="metin içeren bir resim&#10;&#10;Açıklama otomatik olarak oluşturuldu">
            <a:extLst>
              <a:ext uri="{FF2B5EF4-FFF2-40B4-BE49-F238E27FC236}">
                <a16:creationId xmlns:a16="http://schemas.microsoft.com/office/drawing/2014/main" id="{9669D6F8-9127-2C41-AF6B-1AC2F0B31572}"/>
              </a:ext>
            </a:extLst>
          </p:cNvPr>
          <p:cNvPicPr>
            <a:picLocks noChangeAspect="1"/>
          </p:cNvPicPr>
          <p:nvPr/>
        </p:nvPicPr>
        <p:blipFill>
          <a:blip r:embed="rId2"/>
          <a:stretch>
            <a:fillRect/>
          </a:stretch>
        </p:blipFill>
        <p:spPr>
          <a:xfrm>
            <a:off x="3859942" y="2584664"/>
            <a:ext cx="4762500" cy="4030345"/>
          </a:xfrm>
          <a:prstGeom prst="rect">
            <a:avLst/>
          </a:prstGeom>
        </p:spPr>
      </p:pic>
    </p:spTree>
    <p:extLst>
      <p:ext uri="{BB962C8B-B14F-4D97-AF65-F5344CB8AC3E}">
        <p14:creationId xmlns:p14="http://schemas.microsoft.com/office/powerpoint/2010/main" val="1633250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234F-864B-3D4D-8EDB-F456420896D6}"/>
              </a:ext>
            </a:extLst>
          </p:cNvPr>
          <p:cNvSpPr>
            <a:spLocks noGrp="1"/>
          </p:cNvSpPr>
          <p:nvPr>
            <p:ph type="title"/>
          </p:nvPr>
        </p:nvSpPr>
        <p:spPr/>
        <p:txBody>
          <a:bodyPr/>
          <a:lstStyle/>
          <a:p>
            <a:r>
              <a:rPr lang="en-TR" b="1" dirty="0"/>
              <a:t>Black Box Testing</a:t>
            </a:r>
          </a:p>
        </p:txBody>
      </p:sp>
      <p:sp>
        <p:nvSpPr>
          <p:cNvPr id="3" name="Content Placeholder 2">
            <a:extLst>
              <a:ext uri="{FF2B5EF4-FFF2-40B4-BE49-F238E27FC236}">
                <a16:creationId xmlns:a16="http://schemas.microsoft.com/office/drawing/2014/main" id="{3EA13730-D4DF-EB4A-A9C8-F963E5F68904}"/>
              </a:ext>
            </a:extLst>
          </p:cNvPr>
          <p:cNvSpPr>
            <a:spLocks noGrp="1"/>
          </p:cNvSpPr>
          <p:nvPr>
            <p:ph idx="1"/>
          </p:nvPr>
        </p:nvSpPr>
        <p:spPr>
          <a:xfrm>
            <a:off x="838200" y="1825625"/>
            <a:ext cx="10515600" cy="1424202"/>
          </a:xfrm>
        </p:spPr>
        <p:txBody>
          <a:bodyPr>
            <a:normAutofit lnSpcReduction="10000"/>
          </a:bodyPr>
          <a:lstStyle/>
          <a:p>
            <a:r>
              <a:rPr lang="en-TR" sz="2200" dirty="0"/>
              <a:t>We performed Black Box testing to check correctness of our algorithm with the help of Exhaustive Search algorithm.</a:t>
            </a:r>
          </a:p>
          <a:p>
            <a:r>
              <a:rPr lang="en-TR" sz="2200" dirty="0"/>
              <a:t>We tried extreme cases to see whether approximation algorithm is correct or not as following examples:</a:t>
            </a:r>
          </a:p>
          <a:p>
            <a:endParaRPr lang="en-TR" dirty="0"/>
          </a:p>
        </p:txBody>
      </p:sp>
      <p:sp>
        <p:nvSpPr>
          <p:cNvPr id="4" name="TextBox 3">
            <a:extLst>
              <a:ext uri="{FF2B5EF4-FFF2-40B4-BE49-F238E27FC236}">
                <a16:creationId xmlns:a16="http://schemas.microsoft.com/office/drawing/2014/main" id="{E0C4C17D-344F-3F47-8F98-170518E9D368}"/>
              </a:ext>
            </a:extLst>
          </p:cNvPr>
          <p:cNvSpPr txBox="1"/>
          <p:nvPr/>
        </p:nvSpPr>
        <p:spPr>
          <a:xfrm>
            <a:off x="1124465" y="3384764"/>
            <a:ext cx="2076787" cy="369332"/>
          </a:xfrm>
          <a:prstGeom prst="rect">
            <a:avLst/>
          </a:prstGeom>
          <a:noFill/>
        </p:spPr>
        <p:txBody>
          <a:bodyPr wrap="none" rtlCol="0">
            <a:spAutoFit/>
          </a:bodyPr>
          <a:lstStyle/>
          <a:p>
            <a:r>
              <a:rPr lang="en-TR" b="1" dirty="0"/>
              <a:t>Test 1: </a:t>
            </a:r>
            <a:r>
              <a:rPr lang="en-TR" dirty="0"/>
              <a:t>Empty Graph</a:t>
            </a:r>
          </a:p>
        </p:txBody>
      </p:sp>
      <p:sp>
        <p:nvSpPr>
          <p:cNvPr id="5" name="TextBox 4">
            <a:extLst>
              <a:ext uri="{FF2B5EF4-FFF2-40B4-BE49-F238E27FC236}">
                <a16:creationId xmlns:a16="http://schemas.microsoft.com/office/drawing/2014/main" id="{ACE93A24-8210-C849-B82B-2B810290C3F4}"/>
              </a:ext>
            </a:extLst>
          </p:cNvPr>
          <p:cNvSpPr txBox="1"/>
          <p:nvPr/>
        </p:nvSpPr>
        <p:spPr>
          <a:xfrm>
            <a:off x="6573795" y="3360052"/>
            <a:ext cx="2733633" cy="369332"/>
          </a:xfrm>
          <a:prstGeom prst="rect">
            <a:avLst/>
          </a:prstGeom>
          <a:noFill/>
        </p:spPr>
        <p:txBody>
          <a:bodyPr wrap="none" rtlCol="0">
            <a:spAutoFit/>
          </a:bodyPr>
          <a:lstStyle/>
          <a:p>
            <a:r>
              <a:rPr lang="en-TR" b="1" dirty="0"/>
              <a:t>Test 2: </a:t>
            </a:r>
            <a:r>
              <a:rPr lang="en-TR" dirty="0"/>
              <a:t>1 Vertex Only Graph</a:t>
            </a:r>
          </a:p>
        </p:txBody>
      </p:sp>
      <p:pic>
        <p:nvPicPr>
          <p:cNvPr id="6" name="Resim 21" descr="bilardo topu, tablo içeren bir resim&#10;&#10;Açıklama otomatik olarak oluşturuldu">
            <a:extLst>
              <a:ext uri="{FF2B5EF4-FFF2-40B4-BE49-F238E27FC236}">
                <a16:creationId xmlns:a16="http://schemas.microsoft.com/office/drawing/2014/main" id="{4B9F3670-C0E2-344E-B6A2-AB0B091E0852}"/>
              </a:ext>
            </a:extLst>
          </p:cNvPr>
          <p:cNvPicPr>
            <a:picLocks noChangeAspect="1"/>
          </p:cNvPicPr>
          <p:nvPr/>
        </p:nvPicPr>
        <p:blipFill>
          <a:blip r:embed="rId2"/>
          <a:stretch>
            <a:fillRect/>
          </a:stretch>
        </p:blipFill>
        <p:spPr>
          <a:xfrm>
            <a:off x="7569136" y="3839609"/>
            <a:ext cx="742950" cy="561975"/>
          </a:xfrm>
          <a:prstGeom prst="rect">
            <a:avLst/>
          </a:prstGeom>
        </p:spPr>
      </p:pic>
      <p:pic>
        <p:nvPicPr>
          <p:cNvPr id="7" name="Resim 213" descr="metin içeren bir resim&#10;&#10;Açıklama otomatik olarak oluşturuldu">
            <a:extLst>
              <a:ext uri="{FF2B5EF4-FFF2-40B4-BE49-F238E27FC236}">
                <a16:creationId xmlns:a16="http://schemas.microsoft.com/office/drawing/2014/main" id="{2E4AC566-E424-1141-81AF-F0C6E3B8194F}"/>
              </a:ext>
            </a:extLst>
          </p:cNvPr>
          <p:cNvPicPr>
            <a:picLocks noChangeAspect="1"/>
          </p:cNvPicPr>
          <p:nvPr/>
        </p:nvPicPr>
        <p:blipFill>
          <a:blip r:embed="rId3"/>
          <a:stretch>
            <a:fillRect/>
          </a:stretch>
        </p:blipFill>
        <p:spPr>
          <a:xfrm>
            <a:off x="6197189" y="4596842"/>
            <a:ext cx="4229794" cy="852874"/>
          </a:xfrm>
          <a:prstGeom prst="rect">
            <a:avLst/>
          </a:prstGeom>
        </p:spPr>
      </p:pic>
      <p:pic>
        <p:nvPicPr>
          <p:cNvPr id="8" name="Resim 212" descr="metin içeren bir resim&#10;&#10;Açıklama otomatik olarak oluşturuldu">
            <a:extLst>
              <a:ext uri="{FF2B5EF4-FFF2-40B4-BE49-F238E27FC236}">
                <a16:creationId xmlns:a16="http://schemas.microsoft.com/office/drawing/2014/main" id="{586A30B9-492F-0B47-BF82-6CA4B05060F9}"/>
              </a:ext>
            </a:extLst>
          </p:cNvPr>
          <p:cNvPicPr>
            <a:picLocks noChangeAspect="1"/>
          </p:cNvPicPr>
          <p:nvPr/>
        </p:nvPicPr>
        <p:blipFill>
          <a:blip r:embed="rId4"/>
          <a:stretch>
            <a:fillRect/>
          </a:stretch>
        </p:blipFill>
        <p:spPr>
          <a:xfrm>
            <a:off x="1124465" y="4751816"/>
            <a:ext cx="3505200" cy="542925"/>
          </a:xfrm>
          <a:prstGeom prst="rect">
            <a:avLst/>
          </a:prstGeom>
        </p:spPr>
      </p:pic>
    </p:spTree>
    <p:extLst>
      <p:ext uri="{BB962C8B-B14F-4D97-AF65-F5344CB8AC3E}">
        <p14:creationId xmlns:p14="http://schemas.microsoft.com/office/powerpoint/2010/main" val="285377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76F2-1CDC-BE4F-8BE1-E7BD48AF84BA}"/>
              </a:ext>
            </a:extLst>
          </p:cNvPr>
          <p:cNvSpPr>
            <a:spLocks noGrp="1"/>
          </p:cNvSpPr>
          <p:nvPr>
            <p:ph type="title"/>
          </p:nvPr>
        </p:nvSpPr>
        <p:spPr/>
        <p:txBody>
          <a:bodyPr/>
          <a:lstStyle/>
          <a:p>
            <a:r>
              <a:rPr lang="en-TR" b="1" dirty="0"/>
              <a:t>Hardness of The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52828BB-AB67-4C44-AFDE-41391A061F94}"/>
                  </a:ext>
                </a:extLst>
              </p:cNvPr>
              <p:cNvSpPr>
                <a:spLocks noGrp="1"/>
              </p:cNvSpPr>
              <p:nvPr>
                <p:ph idx="1"/>
              </p:nvPr>
            </p:nvSpPr>
            <p:spPr/>
            <p:txBody>
              <a:bodyPr/>
              <a:lstStyle/>
              <a:p>
                <a:r>
                  <a:rPr lang="en-TR" dirty="0"/>
                  <a:t>This problem that is being considered has a hardness that is NP-Hard.</a:t>
                </a:r>
              </a:p>
              <a:p>
                <a:r>
                  <a:rPr lang="en-TR" dirty="0"/>
                  <a:t> NP-hard Problem: Assume that there is problem K, it is NP-hard if there is an NP-Complete problem L such that L can be reduced into K in polynomial time.</a:t>
                </a:r>
              </a:p>
              <a:p>
                <a:r>
                  <a:rPr lang="en-TR" dirty="0"/>
                  <a:t>Therefore goal is to show that maximal independent set problem can be reduced to another problem in polynomial time. To be more precise maximal independent set problem is trivially solved in </a:t>
                </a:r>
                <a14:m>
                  <m:oMath xmlns:m="http://schemas.openxmlformats.org/officeDocument/2006/math">
                    <m:sSup>
                      <m:sSupPr>
                        <m:ctrlPr>
                          <a:rPr lang="en-TR" i="1"/>
                        </m:ctrlPr>
                      </m:sSupPr>
                      <m:e>
                        <m:r>
                          <a:rPr lang="en-TR" i="1"/>
                          <m:t>2</m:t>
                        </m:r>
                      </m:e>
                      <m:sup>
                        <m:r>
                          <a:rPr lang="en-TR" i="1"/>
                          <m:t>𝑛</m:t>
                        </m:r>
                      </m:sup>
                    </m:sSup>
                    <m:sSup>
                      <m:sSupPr>
                        <m:ctrlPr>
                          <a:rPr lang="en-TR" i="1"/>
                        </m:ctrlPr>
                      </m:sSupPr>
                      <m:e>
                        <m:r>
                          <a:rPr lang="en-TR" i="1"/>
                          <m:t>𝑛</m:t>
                        </m:r>
                      </m:e>
                      <m:sup>
                        <m:r>
                          <a:rPr lang="en-TR" i="1"/>
                          <m:t>𝑂</m:t>
                        </m:r>
                        <m:r>
                          <a:rPr lang="en-TR" i="1"/>
                          <m:t>(1)</m:t>
                        </m:r>
                      </m:sup>
                    </m:sSup>
                    <m:r>
                      <a:rPr lang="en-TR" i="1"/>
                      <m:t> </m:t>
                    </m:r>
                  </m:oMath>
                </a14:m>
                <a:r>
                  <a:rPr lang="en-TR" dirty="0"/>
                  <a:t>time will be shown that the problem can be transformed into some problem that has less complexity than this problem in polynomial time (the reduction process should take polynomial time).</a:t>
                </a:r>
              </a:p>
              <a:p>
                <a:endParaRPr lang="en-TR" dirty="0"/>
              </a:p>
            </p:txBody>
          </p:sp>
        </mc:Choice>
        <mc:Fallback>
          <p:sp>
            <p:nvSpPr>
              <p:cNvPr id="3" name="Content Placeholder 2">
                <a:extLst>
                  <a:ext uri="{FF2B5EF4-FFF2-40B4-BE49-F238E27FC236}">
                    <a16:creationId xmlns:a16="http://schemas.microsoft.com/office/drawing/2014/main" id="{C52828BB-AB67-4C44-AFDE-41391A061F94}"/>
                  </a:ext>
                </a:extLst>
              </p:cNvPr>
              <p:cNvSpPr>
                <a:spLocks noGrp="1" noRot="1" noChangeAspect="1" noMove="1" noResize="1" noEditPoints="1" noAdjustHandles="1" noChangeArrowheads="1" noChangeShapeType="1" noTextEdit="1"/>
              </p:cNvSpPr>
              <p:nvPr>
                <p:ph idx="1"/>
              </p:nvPr>
            </p:nvSpPr>
            <p:spPr>
              <a:blipFill>
                <a:blip r:embed="rId2"/>
                <a:stretch>
                  <a:fillRect l="-1086" t="-2326" r="-1086" b="-291"/>
                </a:stretch>
              </a:blipFill>
            </p:spPr>
            <p:txBody>
              <a:bodyPr/>
              <a:lstStyle/>
              <a:p>
                <a:r>
                  <a:rPr lang="en-TR">
                    <a:noFill/>
                  </a:rPr>
                  <a:t> </a:t>
                </a:r>
              </a:p>
            </p:txBody>
          </p:sp>
        </mc:Fallback>
      </mc:AlternateContent>
    </p:spTree>
    <p:extLst>
      <p:ext uri="{BB962C8B-B14F-4D97-AF65-F5344CB8AC3E}">
        <p14:creationId xmlns:p14="http://schemas.microsoft.com/office/powerpoint/2010/main" val="551453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4FB1-66D5-FB44-A1AA-F23F1B8C6594}"/>
              </a:ext>
            </a:extLst>
          </p:cNvPr>
          <p:cNvSpPr>
            <a:spLocks noGrp="1"/>
          </p:cNvSpPr>
          <p:nvPr>
            <p:ph type="title"/>
          </p:nvPr>
        </p:nvSpPr>
        <p:spPr/>
        <p:txBody>
          <a:bodyPr/>
          <a:lstStyle/>
          <a:p>
            <a:r>
              <a:rPr lang="en-TR" b="1" dirty="0"/>
              <a:t>Tests (cont’d)</a:t>
            </a:r>
          </a:p>
        </p:txBody>
      </p:sp>
      <p:sp>
        <p:nvSpPr>
          <p:cNvPr id="4" name="Rectangle 3">
            <a:extLst>
              <a:ext uri="{FF2B5EF4-FFF2-40B4-BE49-F238E27FC236}">
                <a16:creationId xmlns:a16="http://schemas.microsoft.com/office/drawing/2014/main" id="{767FC21D-A1ED-A942-8640-70FE119BE560}"/>
              </a:ext>
            </a:extLst>
          </p:cNvPr>
          <p:cNvSpPr/>
          <p:nvPr/>
        </p:nvSpPr>
        <p:spPr>
          <a:xfrm>
            <a:off x="1069079" y="1912511"/>
            <a:ext cx="2442079" cy="561629"/>
          </a:xfrm>
          <a:prstGeom prst="rect">
            <a:avLst/>
          </a:prstGeom>
        </p:spPr>
        <p:txBody>
          <a:bodyPr wrap="none">
            <a:spAutoFit/>
          </a:bodyPr>
          <a:lstStyle/>
          <a:p>
            <a:pPr>
              <a:lnSpc>
                <a:spcPct val="200000"/>
              </a:lnSpc>
            </a:pPr>
            <a:r>
              <a:rPr lang="en-TR" b="1" dirty="0">
                <a:latin typeface="Times New Roman" panose="02020603050405020304" pitchFamily="18" charset="0"/>
                <a:ea typeface="Times New Roman" panose="02020603050405020304" pitchFamily="18" charset="0"/>
              </a:rPr>
              <a:t>Test 3: </a:t>
            </a:r>
            <a:r>
              <a:rPr lang="en-TR" dirty="0">
                <a:latin typeface="Times New Roman" panose="02020603050405020304" pitchFamily="18" charset="0"/>
                <a:ea typeface="Times New Roman" panose="02020603050405020304" pitchFamily="18" charset="0"/>
              </a:rPr>
              <a:t>2 Vertices Graph</a:t>
            </a:r>
            <a:endParaRPr lang="en-TR" sz="1600" dirty="0">
              <a:effectLst/>
              <a:latin typeface="Arial" panose="020B0604020202020204" pitchFamily="34" charset="0"/>
              <a:ea typeface="Arial" panose="020B0604020202020204" pitchFamily="34" charset="0"/>
            </a:endParaRPr>
          </a:p>
        </p:txBody>
      </p:sp>
      <p:pic>
        <p:nvPicPr>
          <p:cNvPr id="5" name="Resim 25">
            <a:extLst>
              <a:ext uri="{FF2B5EF4-FFF2-40B4-BE49-F238E27FC236}">
                <a16:creationId xmlns:a16="http://schemas.microsoft.com/office/drawing/2014/main" id="{7583630B-F6AC-DD47-A5E5-9A350E19BBC8}"/>
              </a:ext>
            </a:extLst>
          </p:cNvPr>
          <p:cNvPicPr>
            <a:picLocks noChangeAspect="1"/>
          </p:cNvPicPr>
          <p:nvPr/>
        </p:nvPicPr>
        <p:blipFill>
          <a:blip r:embed="rId2"/>
          <a:stretch>
            <a:fillRect/>
          </a:stretch>
        </p:blipFill>
        <p:spPr>
          <a:xfrm>
            <a:off x="1461443" y="2695963"/>
            <a:ext cx="1657350" cy="1135380"/>
          </a:xfrm>
          <a:prstGeom prst="rect">
            <a:avLst/>
          </a:prstGeom>
        </p:spPr>
      </p:pic>
      <p:pic>
        <p:nvPicPr>
          <p:cNvPr id="6" name="Resim 214" descr="metin içeren bir resim&#10;&#10;Açıklama otomatik olarak oluşturuldu">
            <a:extLst>
              <a:ext uri="{FF2B5EF4-FFF2-40B4-BE49-F238E27FC236}">
                <a16:creationId xmlns:a16="http://schemas.microsoft.com/office/drawing/2014/main" id="{0DBD0C18-57D0-3E41-AFA0-F29CB824EB2A}"/>
              </a:ext>
            </a:extLst>
          </p:cNvPr>
          <p:cNvPicPr>
            <a:picLocks noChangeAspect="1"/>
          </p:cNvPicPr>
          <p:nvPr/>
        </p:nvPicPr>
        <p:blipFill>
          <a:blip r:embed="rId3"/>
          <a:stretch>
            <a:fillRect/>
          </a:stretch>
        </p:blipFill>
        <p:spPr>
          <a:xfrm>
            <a:off x="838200" y="4383861"/>
            <a:ext cx="3571875" cy="895350"/>
          </a:xfrm>
          <a:prstGeom prst="rect">
            <a:avLst/>
          </a:prstGeom>
        </p:spPr>
      </p:pic>
      <p:sp>
        <p:nvSpPr>
          <p:cNvPr id="7" name="Rectangle 6">
            <a:extLst>
              <a:ext uri="{FF2B5EF4-FFF2-40B4-BE49-F238E27FC236}">
                <a16:creationId xmlns:a16="http://schemas.microsoft.com/office/drawing/2014/main" id="{04C81F05-5F83-3749-8ED0-2F0098B3A4BC}"/>
              </a:ext>
            </a:extLst>
          </p:cNvPr>
          <p:cNvSpPr/>
          <p:nvPr/>
        </p:nvSpPr>
        <p:spPr>
          <a:xfrm>
            <a:off x="5839156" y="1350882"/>
            <a:ext cx="4750403" cy="561629"/>
          </a:xfrm>
          <a:prstGeom prst="rect">
            <a:avLst/>
          </a:prstGeom>
        </p:spPr>
        <p:txBody>
          <a:bodyPr wrap="none">
            <a:spAutoFit/>
          </a:bodyPr>
          <a:lstStyle/>
          <a:p>
            <a:pPr>
              <a:lnSpc>
                <a:spcPct val="200000"/>
              </a:lnSpc>
            </a:pPr>
            <a:r>
              <a:rPr lang="en-TR" b="1" dirty="0">
                <a:latin typeface="Times New Roman" panose="02020603050405020304" pitchFamily="18" charset="0"/>
                <a:ea typeface="Times New Roman" panose="02020603050405020304" pitchFamily="18" charset="0"/>
              </a:rPr>
              <a:t>Test 4: </a:t>
            </a:r>
            <a:r>
              <a:rPr lang="en-TR" dirty="0">
                <a:latin typeface="Times New Roman" panose="02020603050405020304" pitchFamily="18" charset="0"/>
                <a:ea typeface="Times New Roman" panose="02020603050405020304" pitchFamily="18" charset="0"/>
              </a:rPr>
              <a:t>10 Vertices with high Dense Edges Graph</a:t>
            </a:r>
            <a:endParaRPr lang="en-TR" sz="1600" dirty="0">
              <a:effectLst/>
              <a:latin typeface="Arial" panose="020B0604020202020204" pitchFamily="34" charset="0"/>
              <a:ea typeface="Arial" panose="020B0604020202020204" pitchFamily="34" charset="0"/>
            </a:endParaRPr>
          </a:p>
        </p:txBody>
      </p:sp>
      <p:pic>
        <p:nvPicPr>
          <p:cNvPr id="8" name="Resim 215" descr="aksesuar, şemsiye, kubbe içeren bir resim&#10;&#10;Açıklama otomatik olarak oluşturuldu">
            <a:extLst>
              <a:ext uri="{FF2B5EF4-FFF2-40B4-BE49-F238E27FC236}">
                <a16:creationId xmlns:a16="http://schemas.microsoft.com/office/drawing/2014/main" id="{724EE66E-494B-C444-B55C-A23DCF4D3B07}"/>
              </a:ext>
            </a:extLst>
          </p:cNvPr>
          <p:cNvPicPr>
            <a:picLocks noChangeAspect="1"/>
          </p:cNvPicPr>
          <p:nvPr/>
        </p:nvPicPr>
        <p:blipFill>
          <a:blip r:embed="rId4"/>
          <a:stretch>
            <a:fillRect/>
          </a:stretch>
        </p:blipFill>
        <p:spPr>
          <a:xfrm>
            <a:off x="6333811" y="1888111"/>
            <a:ext cx="3571875" cy="2495750"/>
          </a:xfrm>
          <a:prstGeom prst="rect">
            <a:avLst/>
          </a:prstGeom>
        </p:spPr>
      </p:pic>
      <p:pic>
        <p:nvPicPr>
          <p:cNvPr id="9" name="Resim 216" descr="metin içeren bir resim&#10;&#10;Açıklama otomatik olarak oluşturuldu">
            <a:extLst>
              <a:ext uri="{FF2B5EF4-FFF2-40B4-BE49-F238E27FC236}">
                <a16:creationId xmlns:a16="http://schemas.microsoft.com/office/drawing/2014/main" id="{CE365F6A-26A9-F44C-B80A-FE1D43A1D4E2}"/>
              </a:ext>
            </a:extLst>
          </p:cNvPr>
          <p:cNvPicPr>
            <a:picLocks noChangeAspect="1"/>
          </p:cNvPicPr>
          <p:nvPr/>
        </p:nvPicPr>
        <p:blipFill>
          <a:blip r:embed="rId5"/>
          <a:stretch>
            <a:fillRect/>
          </a:stretch>
        </p:blipFill>
        <p:spPr>
          <a:xfrm>
            <a:off x="6561770" y="4435555"/>
            <a:ext cx="3505200" cy="2143125"/>
          </a:xfrm>
          <a:prstGeom prst="rect">
            <a:avLst/>
          </a:prstGeom>
        </p:spPr>
      </p:pic>
    </p:spTree>
    <p:extLst>
      <p:ext uri="{BB962C8B-B14F-4D97-AF65-F5344CB8AC3E}">
        <p14:creationId xmlns:p14="http://schemas.microsoft.com/office/powerpoint/2010/main" val="3720027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6777-A38C-754F-BCE5-CA131BA1CB52}"/>
              </a:ext>
            </a:extLst>
          </p:cNvPr>
          <p:cNvSpPr>
            <a:spLocks noGrp="1"/>
          </p:cNvSpPr>
          <p:nvPr>
            <p:ph type="title"/>
          </p:nvPr>
        </p:nvSpPr>
        <p:spPr/>
        <p:txBody>
          <a:bodyPr/>
          <a:lstStyle/>
          <a:p>
            <a:r>
              <a:rPr lang="en-TR" b="1" dirty="0"/>
              <a:t>Tests (cont’d)</a:t>
            </a:r>
          </a:p>
        </p:txBody>
      </p:sp>
      <p:sp>
        <p:nvSpPr>
          <p:cNvPr id="4" name="Rectangle 3">
            <a:extLst>
              <a:ext uri="{FF2B5EF4-FFF2-40B4-BE49-F238E27FC236}">
                <a16:creationId xmlns:a16="http://schemas.microsoft.com/office/drawing/2014/main" id="{4227D3DC-A878-0D48-B530-0776AAD21007}"/>
              </a:ext>
            </a:extLst>
          </p:cNvPr>
          <p:cNvSpPr/>
          <p:nvPr/>
        </p:nvSpPr>
        <p:spPr>
          <a:xfrm>
            <a:off x="666758" y="1409873"/>
            <a:ext cx="4686283" cy="561629"/>
          </a:xfrm>
          <a:prstGeom prst="rect">
            <a:avLst/>
          </a:prstGeom>
        </p:spPr>
        <p:txBody>
          <a:bodyPr wrap="none">
            <a:spAutoFit/>
          </a:bodyPr>
          <a:lstStyle/>
          <a:p>
            <a:pPr>
              <a:lnSpc>
                <a:spcPct val="200000"/>
              </a:lnSpc>
            </a:pPr>
            <a:r>
              <a:rPr lang="en-TR" b="1" dirty="0">
                <a:latin typeface="Times New Roman" panose="02020603050405020304" pitchFamily="18" charset="0"/>
                <a:ea typeface="Times New Roman" panose="02020603050405020304" pitchFamily="18" charset="0"/>
              </a:rPr>
              <a:t>Test 5: </a:t>
            </a:r>
            <a:r>
              <a:rPr lang="en-TR" dirty="0">
                <a:latin typeface="Times New Roman" panose="02020603050405020304" pitchFamily="18" charset="0"/>
                <a:ea typeface="Times New Roman" panose="02020603050405020304" pitchFamily="18" charset="0"/>
              </a:rPr>
              <a:t>10 Vertices with low Dense Edges Graph</a:t>
            </a:r>
            <a:endParaRPr lang="en-TR" sz="1600" dirty="0">
              <a:effectLst/>
              <a:latin typeface="Arial" panose="020B0604020202020204" pitchFamily="34" charset="0"/>
              <a:ea typeface="Arial" panose="020B0604020202020204" pitchFamily="34" charset="0"/>
            </a:endParaRPr>
          </a:p>
        </p:txBody>
      </p:sp>
      <p:pic>
        <p:nvPicPr>
          <p:cNvPr id="5" name="Resim 218">
            <a:extLst>
              <a:ext uri="{FF2B5EF4-FFF2-40B4-BE49-F238E27FC236}">
                <a16:creationId xmlns:a16="http://schemas.microsoft.com/office/drawing/2014/main" id="{D6AC6C0E-9949-5848-BD15-9224235B309C}"/>
              </a:ext>
            </a:extLst>
          </p:cNvPr>
          <p:cNvPicPr>
            <a:picLocks noChangeAspect="1"/>
          </p:cNvPicPr>
          <p:nvPr/>
        </p:nvPicPr>
        <p:blipFill>
          <a:blip r:embed="rId2"/>
          <a:stretch>
            <a:fillRect/>
          </a:stretch>
        </p:blipFill>
        <p:spPr>
          <a:xfrm>
            <a:off x="1533524" y="2177414"/>
            <a:ext cx="2809875" cy="2028331"/>
          </a:xfrm>
          <a:prstGeom prst="rect">
            <a:avLst/>
          </a:prstGeom>
        </p:spPr>
      </p:pic>
      <p:pic>
        <p:nvPicPr>
          <p:cNvPr id="6" name="Resim 219" descr="metin içeren bir resim&#10;&#10;Açıklama otomatik olarak oluşturuldu">
            <a:extLst>
              <a:ext uri="{FF2B5EF4-FFF2-40B4-BE49-F238E27FC236}">
                <a16:creationId xmlns:a16="http://schemas.microsoft.com/office/drawing/2014/main" id="{37713F03-5DDC-A146-AE45-8E292A874FC3}"/>
              </a:ext>
            </a:extLst>
          </p:cNvPr>
          <p:cNvPicPr>
            <a:picLocks noChangeAspect="1"/>
          </p:cNvPicPr>
          <p:nvPr/>
        </p:nvPicPr>
        <p:blipFill>
          <a:blip r:embed="rId3"/>
          <a:stretch>
            <a:fillRect/>
          </a:stretch>
        </p:blipFill>
        <p:spPr>
          <a:xfrm>
            <a:off x="1014411" y="4612467"/>
            <a:ext cx="3645098" cy="1671320"/>
          </a:xfrm>
          <a:prstGeom prst="rect">
            <a:avLst/>
          </a:prstGeom>
        </p:spPr>
      </p:pic>
      <p:sp>
        <p:nvSpPr>
          <p:cNvPr id="7" name="Rectangle 6">
            <a:extLst>
              <a:ext uri="{FF2B5EF4-FFF2-40B4-BE49-F238E27FC236}">
                <a16:creationId xmlns:a16="http://schemas.microsoft.com/office/drawing/2014/main" id="{023D864C-304F-B044-87F1-B3F1D9A9DA2C}"/>
              </a:ext>
            </a:extLst>
          </p:cNvPr>
          <p:cNvSpPr/>
          <p:nvPr/>
        </p:nvSpPr>
        <p:spPr>
          <a:xfrm>
            <a:off x="6253746" y="365125"/>
            <a:ext cx="2557495" cy="561629"/>
          </a:xfrm>
          <a:prstGeom prst="rect">
            <a:avLst/>
          </a:prstGeom>
        </p:spPr>
        <p:txBody>
          <a:bodyPr wrap="none">
            <a:spAutoFit/>
          </a:bodyPr>
          <a:lstStyle/>
          <a:p>
            <a:pPr>
              <a:lnSpc>
                <a:spcPct val="200000"/>
              </a:lnSpc>
            </a:pPr>
            <a:r>
              <a:rPr lang="en-TR" b="1" dirty="0">
                <a:latin typeface="Times New Roman" panose="02020603050405020304" pitchFamily="18" charset="0"/>
                <a:ea typeface="Times New Roman" panose="02020603050405020304" pitchFamily="18" charset="0"/>
              </a:rPr>
              <a:t>Test 6: </a:t>
            </a:r>
            <a:r>
              <a:rPr lang="en-TR" dirty="0">
                <a:latin typeface="Times New Roman" panose="02020603050405020304" pitchFamily="18" charset="0"/>
                <a:ea typeface="Times New Roman" panose="02020603050405020304" pitchFamily="18" charset="0"/>
              </a:rPr>
              <a:t>25 Vertices Graph</a:t>
            </a:r>
            <a:endParaRPr lang="en-TR" sz="1600" dirty="0">
              <a:effectLst/>
              <a:latin typeface="Arial" panose="020B0604020202020204" pitchFamily="34" charset="0"/>
              <a:ea typeface="Arial" panose="020B0604020202020204" pitchFamily="34" charset="0"/>
            </a:endParaRPr>
          </a:p>
        </p:txBody>
      </p:sp>
      <p:pic>
        <p:nvPicPr>
          <p:cNvPr id="8" name="Resim 220" descr="gök, açık hava, hava içeren bir resim&#10;&#10;Açıklama otomatik olarak oluşturuldu">
            <a:extLst>
              <a:ext uri="{FF2B5EF4-FFF2-40B4-BE49-F238E27FC236}">
                <a16:creationId xmlns:a16="http://schemas.microsoft.com/office/drawing/2014/main" id="{FC1C108A-DA21-DF48-A8C1-8F2C4F422928}"/>
              </a:ext>
            </a:extLst>
          </p:cNvPr>
          <p:cNvPicPr>
            <a:picLocks noChangeAspect="1"/>
          </p:cNvPicPr>
          <p:nvPr/>
        </p:nvPicPr>
        <p:blipFill>
          <a:blip r:embed="rId4"/>
          <a:stretch>
            <a:fillRect/>
          </a:stretch>
        </p:blipFill>
        <p:spPr>
          <a:xfrm>
            <a:off x="5957298" y="1156570"/>
            <a:ext cx="3150390" cy="2138447"/>
          </a:xfrm>
          <a:prstGeom prst="rect">
            <a:avLst/>
          </a:prstGeom>
        </p:spPr>
      </p:pic>
      <p:pic>
        <p:nvPicPr>
          <p:cNvPr id="9" name="Resim 221">
            <a:extLst>
              <a:ext uri="{FF2B5EF4-FFF2-40B4-BE49-F238E27FC236}">
                <a16:creationId xmlns:a16="http://schemas.microsoft.com/office/drawing/2014/main" id="{6B8236F9-F3C1-F144-B8A4-EDBF741D4442}"/>
              </a:ext>
            </a:extLst>
          </p:cNvPr>
          <p:cNvPicPr>
            <a:picLocks noChangeAspect="1"/>
          </p:cNvPicPr>
          <p:nvPr/>
        </p:nvPicPr>
        <p:blipFill>
          <a:blip r:embed="rId5"/>
          <a:stretch>
            <a:fillRect/>
          </a:stretch>
        </p:blipFill>
        <p:spPr>
          <a:xfrm>
            <a:off x="5954913" y="3436970"/>
            <a:ext cx="3152775" cy="2921635"/>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FFDCF3D-BB0B-8046-9230-7F1DE9947F22}"/>
                  </a:ext>
                </a:extLst>
              </p:cNvPr>
              <p:cNvSpPr txBox="1"/>
              <p:nvPr/>
            </p:nvSpPr>
            <p:spPr>
              <a:xfrm>
                <a:off x="9460411" y="1409873"/>
                <a:ext cx="2626814" cy="3952557"/>
              </a:xfrm>
              <a:prstGeom prst="rect">
                <a:avLst/>
              </a:prstGeom>
              <a:noFill/>
            </p:spPr>
            <p:txBody>
              <a:bodyPr wrap="square" rtlCol="0">
                <a:spAutoFit/>
              </a:bodyPr>
              <a:lstStyle/>
              <a:p>
                <a:pPr marL="285750" indent="-285750">
                  <a:buFont typeface="Arial" panose="020B0604020202020204" pitchFamily="34" charset="0"/>
                  <a:buChar char="•"/>
                </a:pPr>
                <a:r>
                  <a:rPr lang="en-TR" dirty="0"/>
                  <a:t>Algorithm could not find optimal solution, but it found an independent set within the ratio bound. </a:t>
                </a:r>
              </a:p>
              <a:p>
                <a:pPr marL="285750" indent="-285750">
                  <a:buFont typeface="Arial" panose="020B0604020202020204" pitchFamily="34" charset="0"/>
                  <a:buChar char="•"/>
                </a:pPr>
                <a:r>
                  <a:rPr lang="en-TR" dirty="0"/>
                  <a:t>Ratio bound equals to  </a:t>
                </a:r>
                <a14:m>
                  <m:oMath xmlns:m="http://schemas.openxmlformats.org/officeDocument/2006/math">
                    <m:f>
                      <m:fPr>
                        <m:ctrlPr>
                          <a:rPr lang="en-TR" i="1"/>
                        </m:ctrlPr>
                      </m:fPr>
                      <m:num>
                        <m:r>
                          <a:rPr lang="en-TR" i="1"/>
                          <m:t>14</m:t>
                        </m:r>
                      </m:num>
                      <m:den>
                        <m:r>
                          <a:rPr lang="en-TR" i="1"/>
                          <m:t>5</m:t>
                        </m:r>
                      </m:den>
                    </m:f>
                    <m:r>
                      <a:rPr lang="en-TR" i="1"/>
                      <m:t>+1</m:t>
                    </m:r>
                  </m:oMath>
                </a14:m>
                <a:r>
                  <a:rPr lang="en-TR" dirty="0"/>
                  <a:t> ≈ 4 and </a:t>
                </a:r>
                <a14:m>
                  <m:oMath xmlns:m="http://schemas.openxmlformats.org/officeDocument/2006/math">
                    <m:f>
                      <m:fPr>
                        <m:ctrlPr>
                          <a:rPr lang="en-TR" i="1"/>
                        </m:ctrlPr>
                      </m:fPr>
                      <m:num>
                        <m:sSup>
                          <m:sSupPr>
                            <m:ctrlPr>
                              <a:rPr lang="en-TR" i="1"/>
                            </m:ctrlPr>
                          </m:sSupPr>
                          <m:e>
                            <m:r>
                              <a:rPr lang="en-TR" i="1"/>
                              <m:t>𝐶</m:t>
                            </m:r>
                          </m:e>
                          <m:sup>
                            <m:r>
                              <a:rPr lang="en-TR" i="1"/>
                              <m:t>∗</m:t>
                            </m:r>
                          </m:sup>
                        </m:sSup>
                      </m:num>
                      <m:den>
                        <m:r>
                          <m:rPr>
                            <m:sty m:val="p"/>
                          </m:rPr>
                          <a:rPr lang="en-TR"/>
                          <m:t>C</m:t>
                        </m:r>
                      </m:den>
                    </m:f>
                    <m:r>
                      <a:rPr lang="en-TR" i="1"/>
                      <m:t>= </m:t>
                    </m:r>
                    <m:f>
                      <m:fPr>
                        <m:ctrlPr>
                          <a:rPr lang="en-TR" i="1"/>
                        </m:ctrlPr>
                      </m:fPr>
                      <m:num>
                        <m:r>
                          <a:rPr lang="en-TR"/>
                          <m:t>6</m:t>
                        </m:r>
                      </m:num>
                      <m:den>
                        <m:r>
                          <a:rPr lang="en-TR"/>
                          <m:t>5</m:t>
                        </m:r>
                      </m:den>
                    </m:f>
                    <m:r>
                      <a:rPr lang="en-TR" i="1"/>
                      <m:t>=1.2</m:t>
                    </m:r>
                  </m:oMath>
                </a14:m>
                <a:r>
                  <a:rPr lang="en-TR" dirty="0"/>
                  <a:t>. </a:t>
                </a:r>
              </a:p>
              <a:p>
                <a:pPr marL="285750" indent="-285750">
                  <a:buFont typeface="Arial" panose="020B0604020202020204" pitchFamily="34" charset="0"/>
                  <a:buChar char="•"/>
                </a:pPr>
                <a:r>
                  <a:rPr lang="en-TR" dirty="0"/>
                  <a:t>It is clear that 1.2 &lt; 4. Therefore, approximation algorithm correctness holds.</a:t>
                </a:r>
              </a:p>
            </p:txBody>
          </p:sp>
        </mc:Choice>
        <mc:Fallback>
          <p:sp>
            <p:nvSpPr>
              <p:cNvPr id="10" name="TextBox 9">
                <a:extLst>
                  <a:ext uri="{FF2B5EF4-FFF2-40B4-BE49-F238E27FC236}">
                    <a16:creationId xmlns:a16="http://schemas.microsoft.com/office/drawing/2014/main" id="{AFFDCF3D-BB0B-8046-9230-7F1DE9947F22}"/>
                  </a:ext>
                </a:extLst>
              </p:cNvPr>
              <p:cNvSpPr txBox="1">
                <a:spLocks noRot="1" noChangeAspect="1" noMove="1" noResize="1" noEditPoints="1" noAdjustHandles="1" noChangeArrowheads="1" noChangeShapeType="1" noTextEdit="1"/>
              </p:cNvSpPr>
              <p:nvPr/>
            </p:nvSpPr>
            <p:spPr>
              <a:xfrm>
                <a:off x="9460411" y="1409873"/>
                <a:ext cx="2626814" cy="3952557"/>
              </a:xfrm>
              <a:prstGeom prst="rect">
                <a:avLst/>
              </a:prstGeom>
              <a:blipFill>
                <a:blip r:embed="rId6"/>
                <a:stretch>
                  <a:fillRect l="-962" t="-639" r="-3846" b="-1278"/>
                </a:stretch>
              </a:blipFill>
            </p:spPr>
            <p:txBody>
              <a:bodyPr/>
              <a:lstStyle/>
              <a:p>
                <a:r>
                  <a:rPr lang="en-TR">
                    <a:noFill/>
                  </a:rPr>
                  <a:t> </a:t>
                </a:r>
              </a:p>
            </p:txBody>
          </p:sp>
        </mc:Fallback>
      </mc:AlternateContent>
    </p:spTree>
    <p:extLst>
      <p:ext uri="{BB962C8B-B14F-4D97-AF65-F5344CB8AC3E}">
        <p14:creationId xmlns:p14="http://schemas.microsoft.com/office/powerpoint/2010/main" val="255439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0E02-6FB3-BB4C-874E-8F0E787A2456}"/>
              </a:ext>
            </a:extLst>
          </p:cNvPr>
          <p:cNvSpPr>
            <a:spLocks noGrp="1"/>
          </p:cNvSpPr>
          <p:nvPr>
            <p:ph type="title"/>
          </p:nvPr>
        </p:nvSpPr>
        <p:spPr/>
        <p:txBody>
          <a:bodyPr/>
          <a:lstStyle/>
          <a:p>
            <a:r>
              <a:rPr lang="en-TR" b="1" dirty="0"/>
              <a:t>Tests (cont’d)</a:t>
            </a:r>
          </a:p>
        </p:txBody>
      </p:sp>
      <p:sp>
        <p:nvSpPr>
          <p:cNvPr id="4" name="Rectangle 3">
            <a:extLst>
              <a:ext uri="{FF2B5EF4-FFF2-40B4-BE49-F238E27FC236}">
                <a16:creationId xmlns:a16="http://schemas.microsoft.com/office/drawing/2014/main" id="{8592E30E-149F-784E-B0BC-23836A205E24}"/>
              </a:ext>
            </a:extLst>
          </p:cNvPr>
          <p:cNvSpPr/>
          <p:nvPr/>
        </p:nvSpPr>
        <p:spPr>
          <a:xfrm>
            <a:off x="838199" y="1438448"/>
            <a:ext cx="4462463" cy="1115562"/>
          </a:xfrm>
          <a:prstGeom prst="rect">
            <a:avLst/>
          </a:prstGeom>
        </p:spPr>
        <p:txBody>
          <a:bodyPr wrap="square">
            <a:spAutoFit/>
          </a:bodyPr>
          <a:lstStyle/>
          <a:p>
            <a:pPr>
              <a:lnSpc>
                <a:spcPct val="200000"/>
              </a:lnSpc>
            </a:pPr>
            <a:r>
              <a:rPr lang="en-TR" b="1" dirty="0">
                <a:latin typeface="Times New Roman" panose="02020603050405020304" pitchFamily="18" charset="0"/>
                <a:ea typeface="Times New Roman" panose="02020603050405020304" pitchFamily="18" charset="0"/>
              </a:rPr>
              <a:t>Test 7: </a:t>
            </a:r>
            <a:r>
              <a:rPr lang="en-TR" dirty="0">
                <a:latin typeface="Times New Roman" panose="02020603050405020304" pitchFamily="18" charset="0"/>
                <a:ea typeface="Times New Roman" panose="02020603050405020304" pitchFamily="18" charset="0"/>
              </a:rPr>
              <a:t>Repeat Test 6 to see it can find an optimal solution for 25 vertices Graph</a:t>
            </a:r>
            <a:endParaRPr lang="en-TR" sz="1600" dirty="0">
              <a:effectLst/>
              <a:latin typeface="Arial" panose="020B0604020202020204" pitchFamily="34" charset="0"/>
              <a:ea typeface="Arial" panose="020B0604020202020204" pitchFamily="34" charset="0"/>
            </a:endParaRPr>
          </a:p>
        </p:txBody>
      </p:sp>
      <p:pic>
        <p:nvPicPr>
          <p:cNvPr id="5" name="Resim 223" descr="aksesuar, renkli içeren bir resim&#10;&#10;Açıklama otomatik olarak oluşturuldu">
            <a:extLst>
              <a:ext uri="{FF2B5EF4-FFF2-40B4-BE49-F238E27FC236}">
                <a16:creationId xmlns:a16="http://schemas.microsoft.com/office/drawing/2014/main" id="{BC64AFFC-F9DB-8F4E-A62E-3E0C7782E4F5}"/>
              </a:ext>
            </a:extLst>
          </p:cNvPr>
          <p:cNvPicPr>
            <a:picLocks noChangeAspect="1"/>
          </p:cNvPicPr>
          <p:nvPr/>
        </p:nvPicPr>
        <p:blipFill>
          <a:blip r:embed="rId2"/>
          <a:stretch>
            <a:fillRect/>
          </a:stretch>
        </p:blipFill>
        <p:spPr>
          <a:xfrm>
            <a:off x="638174" y="2861660"/>
            <a:ext cx="4142864" cy="2884661"/>
          </a:xfrm>
          <a:prstGeom prst="rect">
            <a:avLst/>
          </a:prstGeom>
        </p:spPr>
      </p:pic>
      <p:pic>
        <p:nvPicPr>
          <p:cNvPr id="6" name="Resim 224">
            <a:extLst>
              <a:ext uri="{FF2B5EF4-FFF2-40B4-BE49-F238E27FC236}">
                <a16:creationId xmlns:a16="http://schemas.microsoft.com/office/drawing/2014/main" id="{BB5375DC-20B0-414F-8696-099CDD865C39}"/>
              </a:ext>
            </a:extLst>
          </p:cNvPr>
          <p:cNvPicPr>
            <a:picLocks noChangeAspect="1"/>
          </p:cNvPicPr>
          <p:nvPr/>
        </p:nvPicPr>
        <p:blipFill>
          <a:blip r:embed="rId3"/>
          <a:stretch>
            <a:fillRect/>
          </a:stretch>
        </p:blipFill>
        <p:spPr>
          <a:xfrm>
            <a:off x="5817394" y="922900"/>
            <a:ext cx="5155405" cy="5012199"/>
          </a:xfrm>
          <a:prstGeom prst="rect">
            <a:avLst/>
          </a:prstGeom>
        </p:spPr>
      </p:pic>
    </p:spTree>
    <p:extLst>
      <p:ext uri="{BB962C8B-B14F-4D97-AF65-F5344CB8AC3E}">
        <p14:creationId xmlns:p14="http://schemas.microsoft.com/office/powerpoint/2010/main" val="3290040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BA30-F3A2-8841-A2B6-E9999CB1B05D}"/>
              </a:ext>
            </a:extLst>
          </p:cNvPr>
          <p:cNvSpPr>
            <a:spLocks noGrp="1"/>
          </p:cNvSpPr>
          <p:nvPr>
            <p:ph type="title"/>
          </p:nvPr>
        </p:nvSpPr>
        <p:spPr>
          <a:xfrm>
            <a:off x="726989" y="228600"/>
            <a:ext cx="10515600" cy="936710"/>
          </a:xfrm>
        </p:spPr>
        <p:txBody>
          <a:bodyPr>
            <a:normAutofit/>
          </a:bodyPr>
          <a:lstStyle/>
          <a:p>
            <a:r>
              <a:rPr lang="en-TR" sz="4000" b="1" dirty="0"/>
              <a:t>7.Discussion</a:t>
            </a:r>
          </a:p>
        </p:txBody>
      </p:sp>
      <p:sp>
        <p:nvSpPr>
          <p:cNvPr id="3" name="Content Placeholder 2">
            <a:extLst>
              <a:ext uri="{FF2B5EF4-FFF2-40B4-BE49-F238E27FC236}">
                <a16:creationId xmlns:a16="http://schemas.microsoft.com/office/drawing/2014/main" id="{2F8D45E2-3DFF-4E48-BA3B-133E3904EABC}"/>
              </a:ext>
            </a:extLst>
          </p:cNvPr>
          <p:cNvSpPr>
            <a:spLocks noGrp="1"/>
          </p:cNvSpPr>
          <p:nvPr>
            <p:ph idx="1"/>
          </p:nvPr>
        </p:nvSpPr>
        <p:spPr>
          <a:xfrm>
            <a:off x="838200" y="1165310"/>
            <a:ext cx="10515600" cy="5464090"/>
          </a:xfrm>
        </p:spPr>
        <p:txBody>
          <a:bodyPr>
            <a:normAutofit fontScale="70000" lnSpcReduction="20000"/>
          </a:bodyPr>
          <a:lstStyle/>
          <a:p>
            <a:r>
              <a:rPr lang="en-TR" dirty="0"/>
              <a:t>The approximation algorithm is designed and implemented for the </a:t>
            </a:r>
            <a:r>
              <a:rPr lang="en-TR" b="1" dirty="0"/>
              <a:t>Maximum Independent Set</a:t>
            </a:r>
            <a:r>
              <a:rPr lang="en-TR" dirty="0"/>
              <a:t> problem which is an NP-Hard problem in polynomial time O(V</a:t>
            </a:r>
            <a:r>
              <a:rPr lang="en-TR" baseline="30000" dirty="0"/>
              <a:t>3</a:t>
            </a:r>
            <a:r>
              <a:rPr lang="en-TR" dirty="0"/>
              <a:t>) compared to brute force exponential time O(2</a:t>
            </a:r>
            <a:r>
              <a:rPr lang="en-TR" baseline="30000" dirty="0"/>
              <a:t>V</a:t>
            </a:r>
            <a:r>
              <a:rPr lang="en-TR" dirty="0"/>
              <a:t>). </a:t>
            </a:r>
          </a:p>
          <a:p>
            <a:r>
              <a:rPr lang="en-TR" dirty="0"/>
              <a:t>Since proposed algorithm is a </a:t>
            </a:r>
            <a:r>
              <a:rPr lang="en-TR" b="1" dirty="0"/>
              <a:t>Heuristic algorithm</a:t>
            </a:r>
            <a:r>
              <a:rPr lang="en-TR" dirty="0"/>
              <a:t>, it may not find the optimal solution for given graph as there is a trade-off between the runtime and finding optimal solution. </a:t>
            </a:r>
          </a:p>
          <a:p>
            <a:r>
              <a:rPr lang="en-TR" dirty="0"/>
              <a:t>The correctness and ratio bound of the algorithm is shown in the algorithm description and analysis parts. </a:t>
            </a:r>
          </a:p>
          <a:p>
            <a:r>
              <a:rPr lang="en-TR" dirty="0"/>
              <a:t>Sample generation is done by utilizing Networkx library of Python. </a:t>
            </a:r>
          </a:p>
          <a:p>
            <a:r>
              <a:rPr lang="en-TR" dirty="0"/>
              <a:t>Then, the approximation algorithm is analyzed experimentally. </a:t>
            </a:r>
          </a:p>
          <a:p>
            <a:r>
              <a:rPr lang="en-TR" dirty="0"/>
              <a:t>Firstly, it gone through </a:t>
            </a:r>
            <a:r>
              <a:rPr lang="en-TR" b="1" dirty="0"/>
              <a:t>the</a:t>
            </a:r>
            <a:r>
              <a:rPr lang="en-TR" dirty="0"/>
              <a:t> </a:t>
            </a:r>
            <a:r>
              <a:rPr lang="en-TR" b="1" dirty="0"/>
              <a:t>performance testing</a:t>
            </a:r>
            <a:r>
              <a:rPr lang="en-TR" dirty="0"/>
              <a:t> to demonstrate its running time for different scenarios (changing vertex number &amp; edge density) and comparison between brute force algorithm by using the implication of </a:t>
            </a:r>
            <a:r>
              <a:rPr lang="en-TR" b="1" dirty="0"/>
              <a:t>Central Limit Theorem.</a:t>
            </a:r>
            <a:r>
              <a:rPr lang="en-TR" dirty="0"/>
              <a:t> </a:t>
            </a:r>
          </a:p>
          <a:p>
            <a:r>
              <a:rPr lang="en-TR" dirty="0"/>
              <a:t>It is found that algorithm has slightly better upper bound for time complexity than theoretical O(V</a:t>
            </a:r>
            <a:r>
              <a:rPr lang="en-TR" baseline="30000" dirty="0"/>
              <a:t>3</a:t>
            </a:r>
            <a:r>
              <a:rPr lang="en-TR" dirty="0"/>
              <a:t>). Also, algorithm’s quality for different number of vertices shown in the performance testing part where the quality decreases as the number of vertices increasing in the graph. </a:t>
            </a:r>
          </a:p>
          <a:p>
            <a:r>
              <a:rPr lang="en-TR" dirty="0"/>
              <a:t>Secondly, the algorithm gone through </a:t>
            </a:r>
            <a:r>
              <a:rPr lang="en-TR" b="1" dirty="0"/>
              <a:t>the functionality test</a:t>
            </a:r>
            <a:r>
              <a:rPr lang="en-TR" dirty="0"/>
              <a:t> to demonstrate its correctness. In the functionality test, proposition of the result of the algorithm’s is an independent set is proved by experimentally. </a:t>
            </a:r>
          </a:p>
          <a:p>
            <a:r>
              <a:rPr lang="en-TR" dirty="0"/>
              <a:t>Then, </a:t>
            </a:r>
            <a:r>
              <a:rPr lang="en-TR" b="1" dirty="0"/>
              <a:t>Black Box</a:t>
            </a:r>
            <a:r>
              <a:rPr lang="en-TR" dirty="0"/>
              <a:t> testing is used with number of different extreme cases to show algorithm is working correctly. </a:t>
            </a:r>
          </a:p>
          <a:p>
            <a:endParaRPr lang="en-TR" dirty="0"/>
          </a:p>
        </p:txBody>
      </p:sp>
    </p:spTree>
    <p:extLst>
      <p:ext uri="{BB962C8B-B14F-4D97-AF65-F5344CB8AC3E}">
        <p14:creationId xmlns:p14="http://schemas.microsoft.com/office/powerpoint/2010/main" val="3169391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594A-F050-6C40-98ED-102DC950E108}"/>
              </a:ext>
            </a:extLst>
          </p:cNvPr>
          <p:cNvSpPr>
            <a:spLocks noGrp="1"/>
          </p:cNvSpPr>
          <p:nvPr>
            <p:ph type="title"/>
          </p:nvPr>
        </p:nvSpPr>
        <p:spPr/>
        <p:txBody>
          <a:bodyPr/>
          <a:lstStyle/>
          <a:p>
            <a:r>
              <a:rPr lang="en-TR" dirty="0"/>
              <a:t>8. References</a:t>
            </a:r>
          </a:p>
        </p:txBody>
      </p:sp>
      <p:sp>
        <p:nvSpPr>
          <p:cNvPr id="3" name="Content Placeholder 2">
            <a:extLst>
              <a:ext uri="{FF2B5EF4-FFF2-40B4-BE49-F238E27FC236}">
                <a16:creationId xmlns:a16="http://schemas.microsoft.com/office/drawing/2014/main" id="{7272C671-1EF0-F149-8645-D2D5A0EC64B2}"/>
              </a:ext>
            </a:extLst>
          </p:cNvPr>
          <p:cNvSpPr>
            <a:spLocks noGrp="1"/>
          </p:cNvSpPr>
          <p:nvPr>
            <p:ph idx="1"/>
          </p:nvPr>
        </p:nvSpPr>
        <p:spPr/>
        <p:txBody>
          <a:bodyPr>
            <a:normAutofit fontScale="85000" lnSpcReduction="20000"/>
          </a:bodyPr>
          <a:lstStyle/>
          <a:p>
            <a:r>
              <a:rPr lang="en-TR" dirty="0"/>
              <a:t>[1]Eddy, D., &amp; Kochenderfer, M. J. (2021). A Maximum Independent Set Method for Scheduling Earth-Observing Satellite Constellations. </a:t>
            </a:r>
            <a:r>
              <a:rPr lang="en-TR" i="1" dirty="0"/>
              <a:t>Journal of Spacecraft and Rockets</a:t>
            </a:r>
            <a:r>
              <a:rPr lang="en-TR" dirty="0"/>
              <a:t>, 1-14.</a:t>
            </a:r>
          </a:p>
          <a:p>
            <a:r>
              <a:rPr lang="en-TR" b="1" dirty="0"/>
              <a:t> </a:t>
            </a:r>
            <a:endParaRPr lang="en-TR" dirty="0"/>
          </a:p>
          <a:p>
            <a:r>
              <a:rPr lang="en-TR" dirty="0"/>
              <a:t>[2]Yan, Chengxiao &amp; Berube, Rachel &amp; Damodara, Srikant. (2020). The Independent Set and NP- Completeness. </a:t>
            </a:r>
          </a:p>
          <a:p>
            <a:r>
              <a:rPr lang="en-TR" dirty="0"/>
              <a:t>[3]</a:t>
            </a:r>
            <a:r>
              <a:rPr lang="en-TR" u="sng" dirty="0">
                <a:hlinkClick r:id="rId2"/>
              </a:rPr>
              <a:t>http://www.cs.umd.edu/class/fall2017/cmsc451-0101/Lects/lect20-np-3sat.pdf</a:t>
            </a:r>
            <a:endParaRPr lang="en-TR" dirty="0"/>
          </a:p>
          <a:p>
            <a:r>
              <a:rPr lang="en-TR" dirty="0"/>
              <a:t>[4]Gainanov, D. N., Mladenovic, N., Rasskazova, V., &amp; Urosevic, D. (2018, January). Heuristic algorithm for finding the maximum independent set with absolute estimate of the accuracy. In </a:t>
            </a:r>
            <a:r>
              <a:rPr lang="en-TR" i="1" dirty="0"/>
              <a:t>Proc. CEUR Workshop</a:t>
            </a:r>
            <a:r>
              <a:rPr lang="en-TR" dirty="0"/>
              <a:t> (pp. 141-149).</a:t>
            </a:r>
          </a:p>
          <a:p>
            <a:r>
              <a:rPr lang="en-TR" dirty="0"/>
              <a:t>[5] https://www.geeksforgeeks.org/maximal-independent-set-in-an-undirected-graph/</a:t>
            </a:r>
          </a:p>
        </p:txBody>
      </p:sp>
    </p:spTree>
    <p:extLst>
      <p:ext uri="{BB962C8B-B14F-4D97-AF65-F5344CB8AC3E}">
        <p14:creationId xmlns:p14="http://schemas.microsoft.com/office/powerpoint/2010/main" val="1130334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6111-2E54-E444-9882-46606333B193}"/>
              </a:ext>
            </a:extLst>
          </p:cNvPr>
          <p:cNvSpPr>
            <a:spLocks noGrp="1"/>
          </p:cNvSpPr>
          <p:nvPr>
            <p:ph type="title"/>
          </p:nvPr>
        </p:nvSpPr>
        <p:spPr/>
        <p:txBody>
          <a:bodyPr/>
          <a:lstStyle/>
          <a:p>
            <a:r>
              <a:rPr lang="en-TR" b="1" dirty="0"/>
              <a:t>Show that problem is NP-Complete:</a:t>
            </a:r>
            <a:endParaRPr lang="en-TR" dirty="0"/>
          </a:p>
        </p:txBody>
      </p:sp>
      <p:sp>
        <p:nvSpPr>
          <p:cNvPr id="3" name="Content Placeholder 2">
            <a:extLst>
              <a:ext uri="{FF2B5EF4-FFF2-40B4-BE49-F238E27FC236}">
                <a16:creationId xmlns:a16="http://schemas.microsoft.com/office/drawing/2014/main" id="{129A7C14-7999-7E4F-A870-6118606921FC}"/>
              </a:ext>
            </a:extLst>
          </p:cNvPr>
          <p:cNvSpPr>
            <a:spLocks noGrp="1"/>
          </p:cNvSpPr>
          <p:nvPr>
            <p:ph idx="1"/>
          </p:nvPr>
        </p:nvSpPr>
        <p:spPr/>
        <p:txBody>
          <a:bodyPr/>
          <a:lstStyle/>
          <a:p>
            <a:r>
              <a:rPr lang="en-TR" dirty="0"/>
              <a:t>Assume that there is an undirected simple graph denoted as G=(V,E) , let a subset of I⊆ V in G such that now two vertices are connected together. </a:t>
            </a:r>
          </a:p>
          <a:p>
            <a:endParaRPr lang="en-TR" dirty="0"/>
          </a:p>
          <a:p>
            <a:r>
              <a:rPr lang="en-TR" dirty="0"/>
              <a:t>Now we must check that there isn’t any edge in G that connects at least another vertex in I then we reject it otherwise accept meaning that algorithm runs in polynomial time, so this problem is NP.[2]</a:t>
            </a:r>
          </a:p>
          <a:p>
            <a:endParaRPr lang="en-TR" dirty="0"/>
          </a:p>
        </p:txBody>
      </p:sp>
    </p:spTree>
    <p:extLst>
      <p:ext uri="{BB962C8B-B14F-4D97-AF65-F5344CB8AC3E}">
        <p14:creationId xmlns:p14="http://schemas.microsoft.com/office/powerpoint/2010/main" val="255019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D36AA-D49A-DF41-90C3-C5938BC81716}"/>
              </a:ext>
            </a:extLst>
          </p:cNvPr>
          <p:cNvSpPr>
            <a:spLocks noGrp="1"/>
          </p:cNvSpPr>
          <p:nvPr>
            <p:ph type="title"/>
          </p:nvPr>
        </p:nvSpPr>
        <p:spPr/>
        <p:txBody>
          <a:bodyPr/>
          <a:lstStyle/>
          <a:p>
            <a:r>
              <a:rPr lang="en-TR" b="1" dirty="0"/>
              <a:t>Show that problem is NP-Hard:</a:t>
            </a:r>
            <a:endParaRPr lang="en-TR" dirty="0"/>
          </a:p>
        </p:txBody>
      </p:sp>
      <p:sp>
        <p:nvSpPr>
          <p:cNvPr id="3" name="Content Placeholder 2">
            <a:extLst>
              <a:ext uri="{FF2B5EF4-FFF2-40B4-BE49-F238E27FC236}">
                <a16:creationId xmlns:a16="http://schemas.microsoft.com/office/drawing/2014/main" id="{E7B6D2D6-F127-0742-870D-C6224F966804}"/>
              </a:ext>
            </a:extLst>
          </p:cNvPr>
          <p:cNvSpPr>
            <a:spLocks noGrp="1"/>
          </p:cNvSpPr>
          <p:nvPr>
            <p:ph idx="1"/>
          </p:nvPr>
        </p:nvSpPr>
        <p:spPr/>
        <p:txBody>
          <a:bodyPr/>
          <a:lstStyle/>
          <a:p>
            <a:r>
              <a:rPr lang="en-TR" dirty="0"/>
              <a:t>It is sufficient to show that the NP-Complete problem which is the boolean satisfiability problem which asks for a given problem in boolean algebra what is the fastest algorithm that is denoted as 3SAT can be reducible to independent set problem in polynomial time. </a:t>
            </a:r>
          </a:p>
          <a:p>
            <a:r>
              <a:rPr lang="en-TR" dirty="0"/>
              <a:t>Let F be the boolean function in 3-CNF form, This function f with an input of the boolean formula F shall output a graph, G, and an integer k, That is, we are looking for a f(F) = (G, k) with such that F is satisfiable if and only if G has an independent size of k.[2]</a:t>
            </a:r>
          </a:p>
          <a:p>
            <a:endParaRPr lang="en-TR" dirty="0"/>
          </a:p>
        </p:txBody>
      </p:sp>
    </p:spTree>
    <p:extLst>
      <p:ext uri="{BB962C8B-B14F-4D97-AF65-F5344CB8AC3E}">
        <p14:creationId xmlns:p14="http://schemas.microsoft.com/office/powerpoint/2010/main" val="177504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7DE0-1A39-1240-95E8-DEF8C9C8FE1F}"/>
              </a:ext>
            </a:extLst>
          </p:cNvPr>
          <p:cNvSpPr>
            <a:spLocks noGrp="1"/>
          </p:cNvSpPr>
          <p:nvPr>
            <p:ph type="title"/>
          </p:nvPr>
        </p:nvSpPr>
        <p:spPr/>
        <p:txBody>
          <a:bodyPr/>
          <a:lstStyle/>
          <a:p>
            <a:r>
              <a:rPr lang="en-TR" b="1" dirty="0"/>
              <a:t>Correctness of F</a:t>
            </a:r>
          </a:p>
        </p:txBody>
      </p:sp>
      <p:sp>
        <p:nvSpPr>
          <p:cNvPr id="3" name="Content Placeholder 2">
            <a:extLst>
              <a:ext uri="{FF2B5EF4-FFF2-40B4-BE49-F238E27FC236}">
                <a16:creationId xmlns:a16="http://schemas.microsoft.com/office/drawing/2014/main" id="{B3099C63-F701-F543-BDFE-202048D96FE9}"/>
              </a:ext>
            </a:extLst>
          </p:cNvPr>
          <p:cNvSpPr>
            <a:spLocks noGrp="1"/>
          </p:cNvSpPr>
          <p:nvPr>
            <p:ph idx="1"/>
          </p:nvPr>
        </p:nvSpPr>
        <p:spPr/>
        <p:txBody>
          <a:bodyPr/>
          <a:lstStyle/>
          <a:p>
            <a:r>
              <a:rPr lang="en-TR" dirty="0"/>
              <a:t>(⇒): If F is satisfiable, then each of the k clauses of F must have at least one true literal. </a:t>
            </a:r>
          </a:p>
          <a:p>
            <a:r>
              <a:rPr lang="en-TR" dirty="0"/>
              <a:t>Select such a literal from each clause. Let V 0 denote the corresponding vertices from each of the clause clusters (one from each cluster). </a:t>
            </a:r>
          </a:p>
          <a:p>
            <a:r>
              <a:rPr lang="en-TR" dirty="0"/>
              <a:t>We claim that V 0 is an independent set of size k. Since there are k clauses, clearly |V 0 | = k. We only take one vertex from each clause cluster, and we cannot take two conflicting literals to be in V 0 . </a:t>
            </a:r>
          </a:p>
          <a:p>
            <a:r>
              <a:rPr lang="en-TR" dirty="0"/>
              <a:t>For each edge of G, both of its endpoints cannot be in V 0 . Therefore V 0 is an independent set of size k. [3]</a:t>
            </a:r>
          </a:p>
          <a:p>
            <a:endParaRPr lang="en-TR" dirty="0"/>
          </a:p>
        </p:txBody>
      </p:sp>
    </p:spTree>
    <p:extLst>
      <p:ext uri="{BB962C8B-B14F-4D97-AF65-F5344CB8AC3E}">
        <p14:creationId xmlns:p14="http://schemas.microsoft.com/office/powerpoint/2010/main" val="322017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56524-C6D6-9E42-B2B9-4F3F573E5293}"/>
              </a:ext>
            </a:extLst>
          </p:cNvPr>
          <p:cNvSpPr>
            <a:spLocks noGrp="1"/>
          </p:cNvSpPr>
          <p:nvPr>
            <p:ph type="title"/>
          </p:nvPr>
        </p:nvSpPr>
        <p:spPr/>
        <p:txBody>
          <a:bodyPr/>
          <a:lstStyle/>
          <a:p>
            <a:r>
              <a:rPr lang="en-TR" b="1" dirty="0"/>
              <a:t>Correctness of F (cont’d)</a:t>
            </a:r>
          </a:p>
        </p:txBody>
      </p:sp>
      <p:sp>
        <p:nvSpPr>
          <p:cNvPr id="3" name="Content Placeholder 2">
            <a:extLst>
              <a:ext uri="{FF2B5EF4-FFF2-40B4-BE49-F238E27FC236}">
                <a16:creationId xmlns:a16="http://schemas.microsoft.com/office/drawing/2014/main" id="{4F2AD384-C352-ED42-A396-BD3888FCEE2F}"/>
              </a:ext>
            </a:extLst>
          </p:cNvPr>
          <p:cNvSpPr>
            <a:spLocks noGrp="1"/>
          </p:cNvSpPr>
          <p:nvPr>
            <p:ph idx="1"/>
          </p:nvPr>
        </p:nvSpPr>
        <p:spPr/>
        <p:txBody>
          <a:bodyPr/>
          <a:lstStyle/>
          <a:p>
            <a:r>
              <a:rPr lang="en-TR" dirty="0"/>
              <a:t>(⇐): Suppose that G has an independent set V 0 of size k. </a:t>
            </a:r>
          </a:p>
          <a:p>
            <a:r>
              <a:rPr lang="en-TR" dirty="0"/>
              <a:t>We cannot select two vertices from a clause cluster, and since there are k clusters, V 0 has exactly one vertex from each clause cluster.</a:t>
            </a:r>
          </a:p>
          <a:p>
            <a:r>
              <a:rPr lang="en-TR" dirty="0"/>
              <a:t> Note that if a vertex labeled x is in V 0 then the adjacent vertex x cannot also be in V 0 . </a:t>
            </a:r>
          </a:p>
          <a:p>
            <a:r>
              <a:rPr lang="en-TR" dirty="0"/>
              <a:t>Therefore, there exists an assignment in which every literal corresponding to a vertex appearing in V 0 is set to 1. </a:t>
            </a:r>
          </a:p>
          <a:p>
            <a:r>
              <a:rPr lang="en-TR" dirty="0"/>
              <a:t>Such an assignment satisfies one literal in each clause, and therefore the entire formula is satisfied.[3]</a:t>
            </a:r>
          </a:p>
          <a:p>
            <a:endParaRPr lang="en-TR" dirty="0"/>
          </a:p>
        </p:txBody>
      </p:sp>
    </p:spTree>
    <p:extLst>
      <p:ext uri="{BB962C8B-B14F-4D97-AF65-F5344CB8AC3E}">
        <p14:creationId xmlns:p14="http://schemas.microsoft.com/office/powerpoint/2010/main" val="1641211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3639</Words>
  <Application>Microsoft Macintosh PowerPoint</Application>
  <PresentationFormat>Widescreen</PresentationFormat>
  <Paragraphs>208</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Times New Roman</vt:lpstr>
      <vt:lpstr>Office Theme</vt:lpstr>
      <vt:lpstr>CS301 Project – Group 19 Maximal Independent Set</vt:lpstr>
      <vt:lpstr>Table of Contents</vt:lpstr>
      <vt:lpstr>1.Problem Description</vt:lpstr>
      <vt:lpstr>MIS Example</vt:lpstr>
      <vt:lpstr>Hardness of The Problem</vt:lpstr>
      <vt:lpstr>Show that problem is NP-Complete:</vt:lpstr>
      <vt:lpstr>Show that problem is NP-Hard:</vt:lpstr>
      <vt:lpstr>Correctness of F</vt:lpstr>
      <vt:lpstr>Correctness of F (cont’d)</vt:lpstr>
      <vt:lpstr>PowerPoint Presentation</vt:lpstr>
      <vt:lpstr>Brute Force Algorithm</vt:lpstr>
      <vt:lpstr>Pseudocode of Brute Force Algorithm</vt:lpstr>
      <vt:lpstr>Implementation of Brute Force [5] </vt:lpstr>
      <vt:lpstr>Heuristic Algorithm</vt:lpstr>
      <vt:lpstr>Pseudocode of Approximate Algorithm</vt:lpstr>
      <vt:lpstr>Detailed Implemented Algorithms</vt:lpstr>
      <vt:lpstr>Find_min_element Algorithm</vt:lpstr>
      <vt:lpstr>Next_vertice_sort Algorithm</vt:lpstr>
      <vt:lpstr>Find_max_independent and max_cardinality Algorithms</vt:lpstr>
      <vt:lpstr>Ratio Bound</vt:lpstr>
      <vt:lpstr>Important Preposition Gainanov[4]</vt:lpstr>
      <vt:lpstr>Important Preposition Gainanov[4] cont’d</vt:lpstr>
      <vt:lpstr>PowerPoint Presentation</vt:lpstr>
      <vt:lpstr>Analysis of Brute Froce Algorithm</vt:lpstr>
      <vt:lpstr>Analysis of Approximate Algorithm</vt:lpstr>
      <vt:lpstr>Correctness of Approximation Algorithm:</vt:lpstr>
      <vt:lpstr>1) A vertex may be in the maximum Independent set:</vt:lpstr>
      <vt:lpstr>2) A vertex may not be in the maximum independent set:</vt:lpstr>
      <vt:lpstr>4. Sample Generation / An Initial Testing of Implementation of the Algorithm</vt:lpstr>
      <vt:lpstr>PowerPoint Presentation</vt:lpstr>
      <vt:lpstr>First Test with 5 vertices</vt:lpstr>
      <vt:lpstr>Second Test with 10 vertices</vt:lpstr>
      <vt:lpstr>Second Test with 10 vertices</vt:lpstr>
      <vt:lpstr>Last Test with 20 vertices </vt:lpstr>
      <vt:lpstr>Test Graphs and Results with Approximate Algorithm:</vt:lpstr>
      <vt:lpstr>Random Graph Generation Algorithm </vt:lpstr>
      <vt:lpstr>First Test with 5 Vertices:</vt:lpstr>
      <vt:lpstr>Second Test with 10 Vertices:</vt:lpstr>
      <vt:lpstr>Last Test With 15 Vertices:</vt:lpstr>
      <vt:lpstr>5. Experimental Analysis of the Performance (Performance Testing)</vt:lpstr>
      <vt:lpstr>Mean Running Times – Vertice Number</vt:lpstr>
      <vt:lpstr>Result Plot</vt:lpstr>
      <vt:lpstr>Mean Running Time and the Edge Density </vt:lpstr>
      <vt:lpstr>Plot Result</vt:lpstr>
      <vt:lpstr>Exact and Approximation Algorithms’ Running Times </vt:lpstr>
      <vt:lpstr>Quality</vt:lpstr>
      <vt:lpstr>6. Experimental Analysis of the Correctness (Correctness Testing)</vt:lpstr>
      <vt:lpstr>Showing Independency of Result Implementation:</vt:lpstr>
      <vt:lpstr>Black Box Testing</vt:lpstr>
      <vt:lpstr>Tests (cont’d)</vt:lpstr>
      <vt:lpstr>Tests (cont’d)</vt:lpstr>
      <vt:lpstr>Tests (cont’d)</vt:lpstr>
      <vt:lpstr>7.Discussion</vt:lpstr>
      <vt:lpstr>8.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CS301 Project – Group 19 Maximal Independent Set</dc:title>
  <dc:creator>Emre Kocer</dc:creator>
  <cp:lastModifiedBy>Emre Kocer</cp:lastModifiedBy>
  <cp:revision>2</cp:revision>
  <dcterms:created xsi:type="dcterms:W3CDTF">2021-12-26T18:31:00Z</dcterms:created>
  <dcterms:modified xsi:type="dcterms:W3CDTF">2021-12-27T01:43:03Z</dcterms:modified>
</cp:coreProperties>
</file>